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7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77"/>
    <a:srgbClr val="432A88"/>
    <a:srgbClr val="8F77D5"/>
    <a:srgbClr val="605970"/>
    <a:srgbClr val="433C54"/>
    <a:srgbClr val="DC4C81"/>
    <a:srgbClr val="AD97ED"/>
    <a:srgbClr val="00A3A0"/>
    <a:srgbClr val="CA85DE"/>
    <a:srgbClr val="EB4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79651" autoAdjust="0"/>
  </p:normalViewPr>
  <p:slideViewPr>
    <p:cSldViewPr snapToGrid="0" snapToObjects="1">
      <p:cViewPr varScale="1">
        <p:scale>
          <a:sx n="69" d="100"/>
          <a:sy n="69" d="100"/>
        </p:scale>
        <p:origin x="372" y="44"/>
      </p:cViewPr>
      <p:guideLst/>
    </p:cSldViewPr>
  </p:slideViewPr>
  <p:outlineViewPr>
    <p:cViewPr>
      <p:scale>
        <a:sx n="33" d="100"/>
        <a:sy n="33" d="100"/>
      </p:scale>
      <p:origin x="0" y="-40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>
        <p:scale>
          <a:sx n="100" d="100"/>
          <a:sy n="100" d="100"/>
        </p:scale>
        <p:origin x="250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(n=991)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Ved ikke / ønsker ikke at svare</c:v>
                </c:pt>
                <c:pt idx="1">
                  <c:v>Nej</c:v>
                </c:pt>
                <c:pt idx="2">
                  <c:v>Ja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8.0999999999999996E-3</c:v>
                </c:pt>
                <c:pt idx="1">
                  <c:v>1.01E-2</c:v>
                </c:pt>
                <c:pt idx="2">
                  <c:v>0.98180000000000001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C7-43CC-802E-CEF7DC6C4F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(n=531)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Ved ikke</c:v>
                </c:pt>
                <c:pt idx="1">
                  <c:v>Nej</c:v>
                </c:pt>
                <c:pt idx="2">
                  <c:v>Ja, ved skift af behandling</c:v>
                </c:pt>
                <c:pt idx="3">
                  <c:v>Ja, ved påbegyndelse af behandling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9.2299999999999993E-2</c:v>
                </c:pt>
                <c:pt idx="1">
                  <c:v>0.1394</c:v>
                </c:pt>
                <c:pt idx="2">
                  <c:v>0.2863</c:v>
                </c:pt>
                <c:pt idx="3">
                  <c:v>0.64219999999999999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69-482D-B78B-78B9F40BEDB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(n=531)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Ved ikke</c:v>
                </c:pt>
                <c:pt idx="1">
                  <c:v>I meget høj grad [5]</c:v>
                </c:pt>
                <c:pt idx="2">
                  <c:v>I høj grad [4]</c:v>
                </c:pt>
                <c:pt idx="3">
                  <c:v>I nogen grad [3]</c:v>
                </c:pt>
                <c:pt idx="4">
                  <c:v>I mindre grad [2]</c:v>
                </c:pt>
                <c:pt idx="5">
                  <c:v>Slet ikke [1]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2.4500000000000001E-2</c:v>
                </c:pt>
                <c:pt idx="1">
                  <c:v>0.21659999999999999</c:v>
                </c:pt>
                <c:pt idx="2">
                  <c:v>0.21279999999999999</c:v>
                </c:pt>
                <c:pt idx="3">
                  <c:v>0.26550000000000001</c:v>
                </c:pt>
                <c:pt idx="4">
                  <c:v>0.2185</c:v>
                </c:pt>
                <c:pt idx="5">
                  <c:v>6.2100000000000002E-2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14-4061-B0A7-57142B2C805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Nej</c:v>
                </c:pt>
                <c:pt idx="1">
                  <c:v>Ja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0.1346</c:v>
                </c:pt>
                <c:pt idx="1">
                  <c:v>0.86539999999999995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29-430C-87A9-82A0EF7C62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Ved ikke</c:v>
                </c:pt>
                <c:pt idx="1">
                  <c:v>Nej, har ingen symptomer på disse</c:v>
                </c:pt>
                <c:pt idx="2">
                  <c:v>Øjensygdom (øjenproblemer)</c:v>
                </c:pt>
                <c:pt idx="3">
                  <c:v>Psoriasis (hududslæt/eksem)</c:v>
                </c:pt>
                <c:pt idx="4">
                  <c:v>Gigt (smerter i dine led)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4.9299999999999997E-2</c:v>
                </c:pt>
                <c:pt idx="1">
                  <c:v>0.30520000000000003</c:v>
                </c:pt>
                <c:pt idx="2">
                  <c:v>0.19839999999999999</c:v>
                </c:pt>
                <c:pt idx="3">
                  <c:v>0.21990000000000001</c:v>
                </c:pt>
                <c:pt idx="4">
                  <c:v>0.53959999999999997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38-42A6-8F3C-9EF83AB7385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Dagligt/næsten dagligt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Øjenproblemer (n=193)</c:v>
                </c:pt>
                <c:pt idx="1">
                  <c:v>Smerter i dine led (n=525)</c:v>
                </c:pt>
                <c:pt idx="2">
                  <c:v>Hududslæt/eksem (n=214)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0.40410000000000001</c:v>
                </c:pt>
                <c:pt idx="1">
                  <c:v>0.64380000000000004</c:v>
                </c:pt>
                <c:pt idx="2">
                  <c:v>0.36449999999999999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2A-40A9-BD4F-E45A86B4DFE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3-5 gange om ugen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Øjenproblemer (n=193)</c:v>
                </c:pt>
                <c:pt idx="1">
                  <c:v>Smerter i dine led (n=525)</c:v>
                </c:pt>
                <c:pt idx="2">
                  <c:v>Hududslæt/eksem (n=214)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3.6299999999999999E-2</c:v>
                </c:pt>
                <c:pt idx="1">
                  <c:v>0.1371</c:v>
                </c:pt>
                <c:pt idx="2">
                  <c:v>6.0699999999999997E-2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2A-40A9-BD4F-E45A86B4DFE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1-2 gange om ugen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Øjenproblemer (n=193)</c:v>
                </c:pt>
                <c:pt idx="1">
                  <c:v>Smerter i dine led (n=525)</c:v>
                </c:pt>
                <c:pt idx="2">
                  <c:v>Hududslæt/eksem (n=214)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0.10879999999999999</c:v>
                </c:pt>
                <c:pt idx="1">
                  <c:v>8.3799999999999999E-2</c:v>
                </c:pt>
                <c:pt idx="2">
                  <c:v>7.4800000000000005E-2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2A-40A9-BD4F-E45A86B4DFE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1-3 gange om måneden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Øjenproblemer (n=193)</c:v>
                </c:pt>
                <c:pt idx="1">
                  <c:v>Smerter i dine led (n=525)</c:v>
                </c:pt>
                <c:pt idx="2">
                  <c:v>Hududslæt/eksem (n=214)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0.1295</c:v>
                </c:pt>
                <c:pt idx="1">
                  <c:v>6.4799999999999996E-2</c:v>
                </c:pt>
                <c:pt idx="2">
                  <c:v>0.1449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2A-40A9-BD4F-E45A86B4DFE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1-2 gange i kvartalet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Øjenproblemer (n=193)</c:v>
                </c:pt>
                <c:pt idx="1">
                  <c:v>Smerter i dine led (n=525)</c:v>
                </c:pt>
                <c:pt idx="2">
                  <c:v>Hududslæt/eksem (n=214)</c:v>
                </c:pt>
              </c:strCache>
            </c:strRef>
          </c:cat>
          <c:val>
            <c:numRef>
              <c:f>Sheet1!$F$2:$F$4</c:f>
              <c:numCache>
                <c:formatCode>0.00%</c:formatCode>
                <c:ptCount val="3"/>
                <c:pt idx="0">
                  <c:v>9.8400000000000001E-2</c:v>
                </c:pt>
                <c:pt idx="1">
                  <c:v>2.4799999999999999E-2</c:v>
                </c:pt>
                <c:pt idx="2">
                  <c:v>0.1449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2A-40A9-BD4F-E45A86B4DFE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1-2 gange om året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Øjenproblemer (n=193)</c:v>
                </c:pt>
                <c:pt idx="1">
                  <c:v>Smerter i dine led (n=525)</c:v>
                </c:pt>
                <c:pt idx="2">
                  <c:v>Hududslæt/eksem (n=214)</c:v>
                </c:pt>
              </c:strCache>
            </c:strRef>
          </c:cat>
          <c:val>
            <c:numRef>
              <c:f>Sheet1!$G$2:$G$4</c:f>
              <c:numCache>
                <c:formatCode>0.00%</c:formatCode>
                <c:ptCount val="3"/>
                <c:pt idx="0">
                  <c:v>6.2199999999999998E-2</c:v>
                </c:pt>
                <c:pt idx="1">
                  <c:v>1.9E-2</c:v>
                </c:pt>
                <c:pt idx="2">
                  <c:v>0.1215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2A-40A9-BD4F-E45A86B4DFEB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Sjældnere end 1 gang om året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Øjenproblemer (n=193)</c:v>
                </c:pt>
                <c:pt idx="1">
                  <c:v>Smerter i dine led (n=525)</c:v>
                </c:pt>
                <c:pt idx="2">
                  <c:v>Hududslæt/eksem (n=214)</c:v>
                </c:pt>
              </c:strCache>
            </c:strRef>
          </c:cat>
          <c:val>
            <c:numRef>
              <c:f>Sheet1!$H$2:$H$4</c:f>
              <c:numCache>
                <c:formatCode>0.00%</c:formatCode>
                <c:ptCount val="3"/>
                <c:pt idx="0">
                  <c:v>0.1036</c:v>
                </c:pt>
                <c:pt idx="1">
                  <c:v>9.4999999999999998E-3</c:v>
                </c:pt>
                <c:pt idx="2">
                  <c:v>5.6099999999999997E-2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02A-40A9-BD4F-E45A86B4DFEB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Ved ikke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Øjenproblemer (n=193)</c:v>
                </c:pt>
                <c:pt idx="1">
                  <c:v>Smerter i dine led (n=525)</c:v>
                </c:pt>
                <c:pt idx="2">
                  <c:v>Hududslæt/eksem (n=214)</c:v>
                </c:pt>
              </c:strCache>
            </c:strRef>
          </c:cat>
          <c:val>
            <c:numRef>
              <c:f>Sheet1!$I$2:$I$4</c:f>
              <c:numCache>
                <c:formatCode>0.00%</c:formatCode>
                <c:ptCount val="3"/>
                <c:pt idx="0">
                  <c:v>5.7000000000000002E-2</c:v>
                </c:pt>
                <c:pt idx="1">
                  <c:v>1.7100000000000001E-2</c:v>
                </c:pt>
                <c:pt idx="2">
                  <c:v>3.27E-2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02A-40A9-BD4F-E45A86B4DF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legend>
      <c:legendPos val="b"/>
      <c:overlay val="0"/>
      <c:txPr>
        <a:bodyPr/>
        <a:lstStyle/>
        <a:p>
          <a:pPr>
            <a:defRPr sz="900" b="0" i="0" u="none">
              <a:solidFill>
                <a:srgbClr val="595959"/>
              </a:solidFill>
              <a:latin typeface="Arial"/>
            </a:defRPr>
          </a:pPr>
          <a:endParaRPr lang="da-DK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(n=214)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Ved ikke</c:v>
                </c:pt>
                <c:pt idx="1">
                  <c:v>Sjældnere end 1 gang om året</c:v>
                </c:pt>
                <c:pt idx="2">
                  <c:v>1-2 gange om året</c:v>
                </c:pt>
                <c:pt idx="3">
                  <c:v>1-2 gange i kvartalet</c:v>
                </c:pt>
                <c:pt idx="4">
                  <c:v>1-3 gange om måneden</c:v>
                </c:pt>
                <c:pt idx="5">
                  <c:v>1-2 gange om ugen</c:v>
                </c:pt>
                <c:pt idx="6">
                  <c:v>3-5 gange om ugen</c:v>
                </c:pt>
                <c:pt idx="7">
                  <c:v>Dagligt/næsten dagligt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3.27E-2</c:v>
                </c:pt>
                <c:pt idx="1">
                  <c:v>5.6099999999999997E-2</c:v>
                </c:pt>
                <c:pt idx="2">
                  <c:v>0.1215</c:v>
                </c:pt>
                <c:pt idx="3">
                  <c:v>0.1449</c:v>
                </c:pt>
                <c:pt idx="4">
                  <c:v>0.1449</c:v>
                </c:pt>
                <c:pt idx="5">
                  <c:v>7.4800000000000005E-2</c:v>
                </c:pt>
                <c:pt idx="6">
                  <c:v>6.0699999999999997E-2</c:v>
                </c:pt>
                <c:pt idx="7">
                  <c:v>0.36449999999999999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C8-4B96-8E2F-F87E545832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(n=525)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Ved ikke</c:v>
                </c:pt>
                <c:pt idx="1">
                  <c:v>Sjældnere end 1 gang om året</c:v>
                </c:pt>
                <c:pt idx="2">
                  <c:v>1-2 gange om året</c:v>
                </c:pt>
                <c:pt idx="3">
                  <c:v>1-2 gange i kvartalet</c:v>
                </c:pt>
                <c:pt idx="4">
                  <c:v>1-3 gange om måneden</c:v>
                </c:pt>
                <c:pt idx="5">
                  <c:v>1-2 gange om ugen</c:v>
                </c:pt>
                <c:pt idx="6">
                  <c:v>3-5 gange om ugen</c:v>
                </c:pt>
                <c:pt idx="7">
                  <c:v>Dagligt/næsten dagligt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1.7100000000000001E-2</c:v>
                </c:pt>
                <c:pt idx="1">
                  <c:v>9.4999999999999998E-3</c:v>
                </c:pt>
                <c:pt idx="2">
                  <c:v>1.9E-2</c:v>
                </c:pt>
                <c:pt idx="3">
                  <c:v>2.4799999999999999E-2</c:v>
                </c:pt>
                <c:pt idx="4">
                  <c:v>6.4799999999999996E-2</c:v>
                </c:pt>
                <c:pt idx="5">
                  <c:v>8.3799999999999999E-2</c:v>
                </c:pt>
                <c:pt idx="6">
                  <c:v>0.1371</c:v>
                </c:pt>
                <c:pt idx="7">
                  <c:v>0.64380000000000004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C4-40BD-81E2-27E7DAEF952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(n=193)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Ved ikke</c:v>
                </c:pt>
                <c:pt idx="1">
                  <c:v>Sjældnere end 1 gang om året</c:v>
                </c:pt>
                <c:pt idx="2">
                  <c:v>1-2 gange om året</c:v>
                </c:pt>
                <c:pt idx="3">
                  <c:v>1-2 gange i kvartalet</c:v>
                </c:pt>
                <c:pt idx="4">
                  <c:v>1-3 gange om måneden</c:v>
                </c:pt>
                <c:pt idx="5">
                  <c:v>1-2 gange om ugen</c:v>
                </c:pt>
                <c:pt idx="6">
                  <c:v>3-5 gange om ugen</c:v>
                </c:pt>
                <c:pt idx="7">
                  <c:v>Dagligt/næsten dagligt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5.7000000000000002E-2</c:v>
                </c:pt>
                <c:pt idx="1">
                  <c:v>0.1036</c:v>
                </c:pt>
                <c:pt idx="2">
                  <c:v>6.2199999999999998E-2</c:v>
                </c:pt>
                <c:pt idx="3">
                  <c:v>9.8400000000000001E-2</c:v>
                </c:pt>
                <c:pt idx="4">
                  <c:v>0.1295</c:v>
                </c:pt>
                <c:pt idx="5">
                  <c:v>0.10879999999999999</c:v>
                </c:pt>
                <c:pt idx="6">
                  <c:v>3.6299999999999999E-2</c:v>
                </c:pt>
                <c:pt idx="7">
                  <c:v>0.40410000000000001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DE-4557-98BC-1A4A1673A9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Øjensygdom (n=193)</c:v>
                </c:pt>
                <c:pt idx="1">
                  <c:v>Gigt (n=525)</c:v>
                </c:pt>
                <c:pt idx="2">
                  <c:v>Psoriasis (n=214)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0.39379999999999998</c:v>
                </c:pt>
                <c:pt idx="1">
                  <c:v>0.38100000000000001</c:v>
                </c:pt>
                <c:pt idx="2">
                  <c:v>0.47199999999999998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E8-4F61-BE8E-A6C589DEB0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Nej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Øjensygdom (n=193)</c:v>
                </c:pt>
                <c:pt idx="1">
                  <c:v>Gigt (n=525)</c:v>
                </c:pt>
                <c:pt idx="2">
                  <c:v>Psoriasis (n=214)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0.56989999999999996</c:v>
                </c:pt>
                <c:pt idx="1">
                  <c:v>0.59240000000000004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E8-4F61-BE8E-A6C589DEB0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Ved ikke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Øjensygdom (n=193)</c:v>
                </c:pt>
                <c:pt idx="1">
                  <c:v>Gigt (n=525)</c:v>
                </c:pt>
                <c:pt idx="2">
                  <c:v>Psoriasis (n=214)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3.6299999999999999E-2</c:v>
                </c:pt>
                <c:pt idx="1">
                  <c:v>2.6700000000000002E-2</c:v>
                </c:pt>
                <c:pt idx="2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E8-4F61-BE8E-A6C589DEB06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legend>
      <c:legendPos val="b"/>
      <c:overlay val="0"/>
      <c:txPr>
        <a:bodyPr/>
        <a:lstStyle/>
        <a:p>
          <a:pPr>
            <a:defRPr sz="900" b="0" i="0" u="none">
              <a:solidFill>
                <a:srgbClr val="595959"/>
              </a:solidFill>
              <a:latin typeface="Arial"/>
            </a:defRPr>
          </a:pPr>
          <a:endParaRPr lang="da-DK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(n=214)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Ved ikke</c:v>
                </c:pt>
                <c:pt idx="1">
                  <c:v>Nej</c:v>
                </c:pt>
                <c:pt idx="2">
                  <c:v>Ja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2.8000000000000001E-2</c:v>
                </c:pt>
                <c:pt idx="1">
                  <c:v>0.5</c:v>
                </c:pt>
                <c:pt idx="2">
                  <c:v>0.47199999999999998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1A-46BC-A2FC-0DCDE33B3E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(n=18)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Ved ikke / ønsker ikke at svare</c:v>
                </c:pt>
                <c:pt idx="1">
                  <c:v>Nej</c:v>
                </c:pt>
                <c:pt idx="2">
                  <c:v>Ja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5.5599999999999997E-2</c:v>
                </c:pt>
                <c:pt idx="1">
                  <c:v>0.55559999999999998</c:v>
                </c:pt>
                <c:pt idx="2">
                  <c:v>0.38890000000000002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3F-4E01-917B-9148101DEF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(n=525)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Ved ikke</c:v>
                </c:pt>
                <c:pt idx="1">
                  <c:v>Nej</c:v>
                </c:pt>
                <c:pt idx="2">
                  <c:v>Ja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2.6700000000000002E-2</c:v>
                </c:pt>
                <c:pt idx="1">
                  <c:v>0.59240000000000004</c:v>
                </c:pt>
                <c:pt idx="2">
                  <c:v>0.38100000000000001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D9-4EB0-BDD9-4C6B4C373D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(n=193)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Ved ikke</c:v>
                </c:pt>
                <c:pt idx="1">
                  <c:v>Nej</c:v>
                </c:pt>
                <c:pt idx="2">
                  <c:v>Ja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3.6299999999999999E-2</c:v>
                </c:pt>
                <c:pt idx="1">
                  <c:v>0.56989999999999996</c:v>
                </c:pt>
                <c:pt idx="2">
                  <c:v>0.39379999999999998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8-43AE-A223-6F667453EE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Ved ikke</c:v>
                </c:pt>
                <c:pt idx="1">
                  <c:v>Ofte [4]</c:v>
                </c:pt>
                <c:pt idx="2">
                  <c:v>Af og til [3]</c:v>
                </c:pt>
                <c:pt idx="3">
                  <c:v>Sjældent [2]</c:v>
                </c:pt>
                <c:pt idx="4">
                  <c:v>Aldrig [1]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7.1999999999999998E-3</c:v>
                </c:pt>
                <c:pt idx="1">
                  <c:v>0.1346</c:v>
                </c:pt>
                <c:pt idx="2">
                  <c:v>0.35249999999999998</c:v>
                </c:pt>
                <c:pt idx="3">
                  <c:v>0.35460000000000003</c:v>
                </c:pt>
                <c:pt idx="4">
                  <c:v>0.15110000000000001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1E-42E5-A49C-6668D0334E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Ved ikke</c:v>
                </c:pt>
                <c:pt idx="1">
                  <c:v>I meget høj grad [5]</c:v>
                </c:pt>
                <c:pt idx="2">
                  <c:v>I høj grad [4]</c:v>
                </c:pt>
                <c:pt idx="3">
                  <c:v>I nogen grad [3]</c:v>
                </c:pt>
                <c:pt idx="4">
                  <c:v>I mindre grad [2]</c:v>
                </c:pt>
                <c:pt idx="5">
                  <c:v>Slet ikke [1]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1.1299999999999999E-2</c:v>
                </c:pt>
                <c:pt idx="1">
                  <c:v>4.7300000000000002E-2</c:v>
                </c:pt>
                <c:pt idx="2">
                  <c:v>0.12330000000000001</c:v>
                </c:pt>
                <c:pt idx="3">
                  <c:v>0.30830000000000002</c:v>
                </c:pt>
                <c:pt idx="4">
                  <c:v>0.33500000000000002</c:v>
                </c:pt>
                <c:pt idx="5">
                  <c:v>0.17469999999999999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AD-44DC-A28F-A80BCD63557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Ved ikke</c:v>
                </c:pt>
                <c:pt idx="1">
                  <c:v>I meget høj grad [5]</c:v>
                </c:pt>
                <c:pt idx="2">
                  <c:v>I høj grad [4]</c:v>
                </c:pt>
                <c:pt idx="3">
                  <c:v>I nogen grad [3]</c:v>
                </c:pt>
                <c:pt idx="4">
                  <c:v>I mindre grad [2]</c:v>
                </c:pt>
                <c:pt idx="5">
                  <c:v>Slet ikke [1]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0.37409999999999999</c:v>
                </c:pt>
                <c:pt idx="1">
                  <c:v>3.39E-2</c:v>
                </c:pt>
                <c:pt idx="2">
                  <c:v>0.1244</c:v>
                </c:pt>
                <c:pt idx="3">
                  <c:v>0.1552</c:v>
                </c:pt>
                <c:pt idx="4">
                  <c:v>0.185</c:v>
                </c:pt>
                <c:pt idx="5">
                  <c:v>0.12740000000000001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31-459E-9930-B4A883590EA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Ved ikke</c:v>
                </c:pt>
                <c:pt idx="1">
                  <c:v>I meget høj grad [5]</c:v>
                </c:pt>
                <c:pt idx="2">
                  <c:v>I høj grad [4]</c:v>
                </c:pt>
                <c:pt idx="3">
                  <c:v>I nogen grad [3]</c:v>
                </c:pt>
                <c:pt idx="4">
                  <c:v>I mindre grad [2]</c:v>
                </c:pt>
                <c:pt idx="5">
                  <c:v>Slet ikke [1]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0.48609999999999998</c:v>
                </c:pt>
                <c:pt idx="1">
                  <c:v>4.2099999999999999E-2</c:v>
                </c:pt>
                <c:pt idx="2">
                  <c:v>8.8400000000000006E-2</c:v>
                </c:pt>
                <c:pt idx="3">
                  <c:v>0.12640000000000001</c:v>
                </c:pt>
                <c:pt idx="4">
                  <c:v>0.13669999999999999</c:v>
                </c:pt>
                <c:pt idx="5">
                  <c:v>0.1202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CA-4B10-9459-665736702C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Ved ikke</c:v>
                </c:pt>
                <c:pt idx="1">
                  <c:v>I meget høj grad [5]</c:v>
                </c:pt>
                <c:pt idx="2">
                  <c:v>I høj grad [4]</c:v>
                </c:pt>
                <c:pt idx="3">
                  <c:v>I nogen grad [3]</c:v>
                </c:pt>
                <c:pt idx="4">
                  <c:v>I mindre grad [2]</c:v>
                </c:pt>
                <c:pt idx="5">
                  <c:v>Slet ikke [1]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0.25900000000000001</c:v>
                </c:pt>
                <c:pt idx="1">
                  <c:v>0.12640000000000001</c:v>
                </c:pt>
                <c:pt idx="2">
                  <c:v>0.21379999999999999</c:v>
                </c:pt>
                <c:pt idx="3">
                  <c:v>0.16550000000000001</c:v>
                </c:pt>
                <c:pt idx="4">
                  <c:v>0.11609999999999999</c:v>
                </c:pt>
                <c:pt idx="5">
                  <c:v>0.1192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99-4F0E-BF52-A53B69E5CF8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(n=980)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Ved ikke</c:v>
                </c:pt>
                <c:pt idx="1">
                  <c:v>I meget høj grad [5]</c:v>
                </c:pt>
                <c:pt idx="2">
                  <c:v>I høj grad [4]</c:v>
                </c:pt>
                <c:pt idx="3">
                  <c:v>I nogen grad [3]</c:v>
                </c:pt>
                <c:pt idx="4">
                  <c:v>I mindre grad [2]</c:v>
                </c:pt>
                <c:pt idx="5">
                  <c:v>Slet ikke [1]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0.4214</c:v>
                </c:pt>
                <c:pt idx="1">
                  <c:v>6.5299999999999997E-2</c:v>
                </c:pt>
                <c:pt idx="2">
                  <c:v>0.1653</c:v>
                </c:pt>
                <c:pt idx="3">
                  <c:v>0.1469</c:v>
                </c:pt>
                <c:pt idx="4">
                  <c:v>0.11840000000000001</c:v>
                </c:pt>
                <c:pt idx="5">
                  <c:v>8.2699999999999996E-2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48-4986-9758-EA348D78C8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Ved ikke</c:v>
                </c:pt>
                <c:pt idx="1">
                  <c:v>I meget høj grad [5]</c:v>
                </c:pt>
                <c:pt idx="2">
                  <c:v>I høj grad [4]</c:v>
                </c:pt>
                <c:pt idx="3">
                  <c:v>I nogen grad [3]</c:v>
                </c:pt>
                <c:pt idx="4">
                  <c:v>I mindre grad [2]</c:v>
                </c:pt>
                <c:pt idx="5">
                  <c:v>Slet ikke [1]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5.6500000000000002E-2</c:v>
                </c:pt>
                <c:pt idx="1">
                  <c:v>8.3199999999999996E-2</c:v>
                </c:pt>
                <c:pt idx="2">
                  <c:v>0.18909999999999999</c:v>
                </c:pt>
                <c:pt idx="3">
                  <c:v>0.26929999999999998</c:v>
                </c:pt>
                <c:pt idx="4">
                  <c:v>0.2384</c:v>
                </c:pt>
                <c:pt idx="5">
                  <c:v>0.16339999999999999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A-4F7C-98FE-74091AD3E2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Ved ikke</c:v>
                </c:pt>
                <c:pt idx="1">
                  <c:v>En kombination af hospitals- og hjemmebehandling</c:v>
                </c:pt>
                <c:pt idx="2">
                  <c:v>Kun derhjemme</c:v>
                </c:pt>
                <c:pt idx="3">
                  <c:v>Kun på hospitalet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6.2700000000000006E-2</c:v>
                </c:pt>
                <c:pt idx="1">
                  <c:v>0.25590000000000002</c:v>
                </c:pt>
                <c:pt idx="2">
                  <c:v>0.37509999999999999</c:v>
                </c:pt>
                <c:pt idx="3">
                  <c:v>0.30630000000000002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98-48FB-8452-3BB0483241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Ved ikke / ønsker ikke at svare</c:v>
                </c:pt>
                <c:pt idx="1">
                  <c:v>Anden (notér venligst):</c:v>
                </c:pt>
                <c:pt idx="2">
                  <c:v>Kollagen kolit</c:v>
                </c:pt>
                <c:pt idx="3">
                  <c:v>Lymfoctær kolit</c:v>
                </c:pt>
                <c:pt idx="4">
                  <c:v>Korttarmssyndrom</c:v>
                </c:pt>
                <c:pt idx="5">
                  <c:v>Mikroskopisk kolit</c:v>
                </c:pt>
                <c:pt idx="6">
                  <c:v>Irritabel tyktarm (IBS)</c:v>
                </c:pt>
                <c:pt idx="7">
                  <c:v>Crohns</c:v>
                </c:pt>
                <c:pt idx="8">
                  <c:v>Colitis Ulcerosa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1E-3</c:v>
                </c:pt>
                <c:pt idx="1">
                  <c:v>2.47E-2</c:v>
                </c:pt>
                <c:pt idx="2">
                  <c:v>4.1000000000000003E-3</c:v>
                </c:pt>
                <c:pt idx="3">
                  <c:v>7.1999999999999998E-3</c:v>
                </c:pt>
                <c:pt idx="4">
                  <c:v>1.03E-2</c:v>
                </c:pt>
                <c:pt idx="5">
                  <c:v>1.34E-2</c:v>
                </c:pt>
                <c:pt idx="6">
                  <c:v>6.3700000000000007E-2</c:v>
                </c:pt>
                <c:pt idx="7">
                  <c:v>0.47689999999999999</c:v>
                </c:pt>
                <c:pt idx="8">
                  <c:v>0.49430000000000002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40-4746-8E55-3433A6D83F2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(n=547)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Ved ikke</c:v>
                </c:pt>
                <c:pt idx="1">
                  <c:v>I meget høj grad [5]</c:v>
                </c:pt>
                <c:pt idx="2">
                  <c:v>I høj grad [4]</c:v>
                </c:pt>
                <c:pt idx="3">
                  <c:v>I nogen grad [3]</c:v>
                </c:pt>
                <c:pt idx="4">
                  <c:v>I mindre grad [2]</c:v>
                </c:pt>
                <c:pt idx="5">
                  <c:v>Slet ikke [1]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4.5699999999999998E-2</c:v>
                </c:pt>
                <c:pt idx="1">
                  <c:v>6.4000000000000001E-2</c:v>
                </c:pt>
                <c:pt idx="2">
                  <c:v>0.1024</c:v>
                </c:pt>
                <c:pt idx="3">
                  <c:v>0.21390000000000001</c:v>
                </c:pt>
                <c:pt idx="4">
                  <c:v>0.30159999999999998</c:v>
                </c:pt>
                <c:pt idx="5">
                  <c:v>0.27239999999999998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95-4533-8F29-3C73604BAB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(n=547)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Nej</c:v>
                </c:pt>
                <c:pt idx="1">
                  <c:v>Ja, en enkelt gang</c:v>
                </c:pt>
                <c:pt idx="2">
                  <c:v>Ja, flere gange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0.87929999999999997</c:v>
                </c:pt>
                <c:pt idx="1">
                  <c:v>8.2299999999999998E-2</c:v>
                </c:pt>
                <c:pt idx="2">
                  <c:v>3.8399999999999997E-2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55-4C10-8A27-3668E05FA1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(n=547)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Nej</c:v>
                </c:pt>
                <c:pt idx="1">
                  <c:v>Ja, en enkelt gang</c:v>
                </c:pt>
                <c:pt idx="2">
                  <c:v>Ja, flere gange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0.72389999999999999</c:v>
                </c:pt>
                <c:pt idx="1">
                  <c:v>0.20660000000000001</c:v>
                </c:pt>
                <c:pt idx="2">
                  <c:v>6.9500000000000006E-2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75-49BA-B3FD-B563F1274DE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Ved ikke</c:v>
                </c:pt>
                <c:pt idx="1">
                  <c:v>Nej</c:v>
                </c:pt>
                <c:pt idx="2">
                  <c:v>Ja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0.1686</c:v>
                </c:pt>
                <c:pt idx="1">
                  <c:v>0.53439999999999999</c:v>
                </c:pt>
                <c:pt idx="2">
                  <c:v>0.29699999999999999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78-490C-BC77-808ACE7771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Nej</c:v>
                </c:pt>
                <c:pt idx="1">
                  <c:v>Ja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0.6351</c:v>
                </c:pt>
                <c:pt idx="1">
                  <c:v>0.3649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A2-42EA-B47D-E32C97662EB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(n=297)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Nej</c:v>
                </c:pt>
                <c:pt idx="1">
                  <c:v>Ja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0.59930000000000005</c:v>
                </c:pt>
                <c:pt idx="1">
                  <c:v>0.4007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A3-4F55-A378-671D65FF90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Ved ikke</c:v>
                </c:pt>
                <c:pt idx="1">
                  <c:v>Nej</c:v>
                </c:pt>
                <c:pt idx="2">
                  <c:v>Ja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1.54E-2</c:v>
                </c:pt>
                <c:pt idx="1">
                  <c:v>0.92810000000000004</c:v>
                </c:pt>
                <c:pt idx="2">
                  <c:v>5.6500000000000002E-2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49-44C1-B64B-B67000D2BFF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(n=912)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Ved ikke</c:v>
                </c:pt>
                <c:pt idx="1">
                  <c:v>Nej</c:v>
                </c:pt>
                <c:pt idx="2">
                  <c:v>Ja, fremover vil jeg helst behandles mere på hospitalet og mindre derhjemme</c:v>
                </c:pt>
                <c:pt idx="3">
                  <c:v>Ja, fremover vil jeg helst behandles mindre på hospitalet og mere derhjemme, når det er muligt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0.11070000000000001</c:v>
                </c:pt>
                <c:pt idx="1">
                  <c:v>0.80589999999999995</c:v>
                </c:pt>
                <c:pt idx="2">
                  <c:v>1.6400000000000001E-2</c:v>
                </c:pt>
                <c:pt idx="3">
                  <c:v>6.6900000000000001E-2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40-4239-A989-DA5AA177E9F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Ved ikke / ønsker ikke at svare</c:v>
                </c:pt>
                <c:pt idx="1">
                  <c:v>Mere end 10 år</c:v>
                </c:pt>
                <c:pt idx="2">
                  <c:v>6-10 år</c:v>
                </c:pt>
                <c:pt idx="3">
                  <c:v>3-5 år</c:v>
                </c:pt>
                <c:pt idx="4">
                  <c:v>1-2 år</c:v>
                </c:pt>
                <c:pt idx="5">
                  <c:v>Mindre end et år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4.1000000000000003E-3</c:v>
                </c:pt>
                <c:pt idx="1">
                  <c:v>0.59819999999999995</c:v>
                </c:pt>
                <c:pt idx="2">
                  <c:v>0.19120000000000001</c:v>
                </c:pt>
                <c:pt idx="3">
                  <c:v>0.13669999999999999</c:v>
                </c:pt>
                <c:pt idx="4">
                  <c:v>4.2099999999999999E-2</c:v>
                </c:pt>
                <c:pt idx="5">
                  <c:v>2.7699999999999999E-2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AD-419D-A726-6A4C2983BE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Ved ikke / ønsker ikke at svare</c:v>
                </c:pt>
                <c:pt idx="1">
                  <c:v>Nej</c:v>
                </c:pt>
                <c:pt idx="2">
                  <c:v>Ja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3.2899999999999999E-2</c:v>
                </c:pt>
                <c:pt idx="1">
                  <c:v>0.55400000000000005</c:v>
                </c:pt>
                <c:pt idx="2">
                  <c:v>0.41320000000000001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15-4A97-9286-C4DBC971CF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Ved ikke</c:v>
                </c:pt>
                <c:pt idx="1">
                  <c:v>Helt ubehandlet</c:v>
                </c:pt>
                <c:pt idx="2">
                  <c:v>Meget ustabil [1]</c:v>
                </c:pt>
                <c:pt idx="3">
                  <c:v>Lidt ustabil [2]</c:v>
                </c:pt>
                <c:pt idx="4">
                  <c:v>Nogenlunde stabil [3]</c:v>
                </c:pt>
                <c:pt idx="5">
                  <c:v>Stabil [4]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8.2000000000000007E-3</c:v>
                </c:pt>
                <c:pt idx="1">
                  <c:v>2.47E-2</c:v>
                </c:pt>
                <c:pt idx="2">
                  <c:v>6.2700000000000006E-2</c:v>
                </c:pt>
                <c:pt idx="3">
                  <c:v>0.14080000000000001</c:v>
                </c:pt>
                <c:pt idx="4">
                  <c:v>0.34839999999999999</c:v>
                </c:pt>
                <c:pt idx="5">
                  <c:v>0.41520000000000001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D4-4DF6-9395-04B16C1F55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(n=405)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Ved ikke</c:v>
                </c:pt>
                <c:pt idx="1">
                  <c:v>5 år eller mere</c:v>
                </c:pt>
                <c:pt idx="2">
                  <c:v>3-4 år</c:v>
                </c:pt>
                <c:pt idx="3">
                  <c:v>1-2 år</c:v>
                </c:pt>
                <c:pt idx="4">
                  <c:v>Mindre end 1 år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1.7299999999999999E-2</c:v>
                </c:pt>
                <c:pt idx="1">
                  <c:v>0.40250000000000002</c:v>
                </c:pt>
                <c:pt idx="2">
                  <c:v>0.1951</c:v>
                </c:pt>
                <c:pt idx="3">
                  <c:v>0.21229999999999999</c:v>
                </c:pt>
                <c:pt idx="4">
                  <c:v>0.17280000000000001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6E-4CD8-BD02-C85A3DBC5B0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(n=973)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Ved ikke</c:v>
                </c:pt>
                <c:pt idx="1">
                  <c:v>Nej</c:v>
                </c:pt>
                <c:pt idx="2">
                  <c:v>Ja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0.13159999999999999</c:v>
                </c:pt>
                <c:pt idx="1">
                  <c:v>0.32269999999999999</c:v>
                </c:pt>
                <c:pt idx="2">
                  <c:v>0.54569999999999996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AA-437B-8108-9734E26DFCE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(n=531)</c:v>
                </c:pt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0" i="0" u="none">
                    <a:solidFill>
                      <a:srgbClr val="404040"/>
                    </a:solidFill>
                    <a:latin typeface="Arial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Ved ikke</c:v>
                </c:pt>
                <c:pt idx="1">
                  <c:v>Mere end 5 kure</c:v>
                </c:pt>
                <c:pt idx="2">
                  <c:v>4-5 kure</c:v>
                </c:pt>
                <c:pt idx="3">
                  <c:v>2-3 kure</c:v>
                </c:pt>
                <c:pt idx="4">
                  <c:v>1 kur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7.9100000000000004E-2</c:v>
                </c:pt>
                <c:pt idx="1">
                  <c:v>0.30509999999999998</c:v>
                </c:pt>
                <c:pt idx="2">
                  <c:v>0.12429999999999999</c:v>
                </c:pt>
                <c:pt idx="3">
                  <c:v>0.29189999999999999</c:v>
                </c:pt>
                <c:pt idx="4">
                  <c:v>0.1996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1C-4B94-8D1E-5D485840ED3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900" b="0" i="0" u="none">
                <a:solidFill>
                  <a:srgbClr val="595959"/>
                </a:solidFill>
                <a:latin typeface="Arial"/>
              </a:defRPr>
            </a:pPr>
            <a:endParaRPr lang="da-DK"/>
          </a:p>
        </c:txPr>
        <c:crossAx val="-2113994440"/>
        <c:crosses val="autoZero"/>
        <c:auto val="1"/>
        <c:lblAlgn val="ctr"/>
        <c:lblOffset val="400"/>
        <c:noMultiLvlLbl val="0"/>
      </c:catAx>
      <c:valAx>
        <c:axId val="-2113994440"/>
        <c:scaling>
          <c:orientation val="minMax"/>
          <c:max val="1"/>
          <c:min val="0"/>
        </c:scaling>
        <c:delete val="1"/>
        <c:axPos val="b"/>
        <c:numFmt formatCode="0.00%" sourceLinked="1"/>
        <c:majorTickMark val="out"/>
        <c:minorTickMark val="none"/>
        <c:tickLblPos val="low"/>
        <c:crossAx val="-2068027336"/>
        <c:crosses val="autoZero"/>
        <c:crossBetween val="between"/>
        <c:majorUnit val="0.1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474F6-0813-4E9E-BD01-DD98AB917DB0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45997-05F8-4CAF-948E-9C18C89C6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63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175" y="117475"/>
            <a:ext cx="2489200" cy="1401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860288" y="117089"/>
            <a:ext cx="3808141" cy="14019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73C71-BADA-7840-A739-1AAC7105DD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031" y="2018371"/>
            <a:ext cx="5993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SUPPORTING INFORMATION: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28239" y="2387703"/>
            <a:ext cx="654019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317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Single Chart</a:t>
            </a:r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826238" y="6437376"/>
            <a:ext cx="10634400" cy="283464"/>
          </a:xfrm>
          <a:prstGeom prst="rect">
            <a:avLst/>
          </a:prstGeom>
        </p:spPr>
        <p:txBody>
          <a:bodyPr vert="horz" lIns="91440" tIns="0" rIns="91440" bIns="0" rtlCol="0" anchor="b" anchorCtr="0">
            <a:no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0159494-11C6-E74E-8D57-F829B0B264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77600" y="1152000"/>
            <a:ext cx="10634400" cy="313932"/>
          </a:xfrm>
          <a:noFill/>
        </p:spPr>
        <p:txBody>
          <a:bodyPr wrap="square" anchor="ctr" anchorCtr="0">
            <a:spAutoFit/>
          </a:bodyPr>
          <a:lstStyle>
            <a:lvl1pPr algn="ctr"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7DAADA-EE63-2044-A643-9587567FB5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918" y="6019931"/>
            <a:ext cx="1188720" cy="2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5019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394">
          <p15:clr>
            <a:srgbClr val="FBAE40"/>
          </p15:clr>
        </p15:guide>
        <p15:guide id="2" orient="horz" pos="382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2329985B-D2C5-5C48-B1C3-2BB7D57E081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77600" y="1746815"/>
            <a:ext cx="3114109" cy="646331"/>
          </a:xfrm>
          <a:noFill/>
        </p:spPr>
        <p:txBody>
          <a:bodyPr wrap="square" anchor="ctr" anchorCtr="0">
            <a:spAutoFit/>
          </a:bodyPr>
          <a:lstStyle>
            <a:lvl1pPr algn="l">
              <a:defRPr sz="4000" b="1" baseline="0">
                <a:solidFill>
                  <a:srgbClr val="DD4B81"/>
                </a:solidFill>
              </a:defRPr>
            </a:lvl1pPr>
          </a:lstStyle>
          <a:p>
            <a:pPr lvl="0"/>
            <a:r>
              <a:rPr lang="en-US" dirty="0"/>
              <a:t>Client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CF3F56-8DA4-7040-8564-EF1A99EC84D1}"/>
              </a:ext>
            </a:extLst>
          </p:cNvPr>
          <p:cNvSpPr/>
          <p:nvPr userDrawn="1"/>
        </p:nvSpPr>
        <p:spPr>
          <a:xfrm>
            <a:off x="4196727" y="1691416"/>
            <a:ext cx="36000" cy="421229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BA862AD6-F385-F04E-A28D-59877B3370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37745" y="1746815"/>
            <a:ext cx="3114109" cy="646331"/>
          </a:xfrm>
          <a:noFill/>
        </p:spPr>
        <p:txBody>
          <a:bodyPr wrap="square" anchor="ctr" anchorCtr="0">
            <a:spAutoFit/>
          </a:bodyPr>
          <a:lstStyle>
            <a:lvl1pPr algn="l">
              <a:defRPr sz="4000" b="1" baseline="0">
                <a:solidFill>
                  <a:srgbClr val="DD4B81"/>
                </a:solidFill>
              </a:defRPr>
            </a:lvl1pPr>
          </a:lstStyle>
          <a:p>
            <a:pPr lvl="0"/>
            <a:r>
              <a:rPr lang="en-US" dirty="0"/>
              <a:t>Client 2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992AAD82-B17B-F847-B348-0A9F1C2C07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97891" y="1746815"/>
            <a:ext cx="3114109" cy="646331"/>
          </a:xfrm>
          <a:noFill/>
        </p:spPr>
        <p:txBody>
          <a:bodyPr wrap="square" anchor="ctr" anchorCtr="0">
            <a:spAutoFit/>
          </a:bodyPr>
          <a:lstStyle>
            <a:lvl1pPr algn="l">
              <a:defRPr sz="4000" b="1" baseline="0">
                <a:solidFill>
                  <a:srgbClr val="DD4B81"/>
                </a:solidFill>
              </a:defRPr>
            </a:lvl1pPr>
          </a:lstStyle>
          <a:p>
            <a:pPr lvl="0"/>
            <a:r>
              <a:rPr lang="en-US" dirty="0"/>
              <a:t>Client 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C7BD529-37CC-EB46-BD0E-9CB5DA742F98}"/>
              </a:ext>
            </a:extLst>
          </p:cNvPr>
          <p:cNvSpPr/>
          <p:nvPr userDrawn="1"/>
        </p:nvSpPr>
        <p:spPr>
          <a:xfrm>
            <a:off x="7956872" y="1691416"/>
            <a:ext cx="36000" cy="421229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77600" y="2676293"/>
            <a:ext cx="3114109" cy="1984248"/>
          </a:xfrm>
        </p:spPr>
        <p:txBody>
          <a:bodyPr>
            <a:no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1600">
                <a:solidFill>
                  <a:schemeClr val="tx1"/>
                </a:solidFill>
                <a:latin typeface="+mn-lt"/>
              </a:defRPr>
            </a:lvl1pPr>
            <a:lvl2pPr>
              <a:defRPr sz="1600">
                <a:solidFill>
                  <a:schemeClr val="tx1"/>
                </a:solidFill>
                <a:latin typeface="+mn-lt"/>
              </a:defRPr>
            </a:lvl2pPr>
            <a:lvl3pPr>
              <a:defRPr sz="1600">
                <a:solidFill>
                  <a:schemeClr val="tx1"/>
                </a:solidFill>
                <a:latin typeface="+mn-lt"/>
              </a:defRPr>
            </a:lvl3pPr>
            <a:lvl4pPr>
              <a:defRPr sz="1600">
                <a:solidFill>
                  <a:schemeClr val="tx1"/>
                </a:solidFill>
                <a:latin typeface="+mn-lt"/>
              </a:defRPr>
            </a:lvl4pPr>
            <a:lvl5pPr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ius</a:t>
            </a:r>
            <a:r>
              <a:rPr lang="en-US" dirty="0"/>
              <a:t> ne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constituto</a:t>
            </a:r>
            <a:r>
              <a:rPr lang="en-US" dirty="0"/>
              <a:t>, vim </a:t>
            </a:r>
            <a:r>
              <a:rPr lang="en-US" dirty="0" err="1"/>
              <a:t>cetero</a:t>
            </a:r>
            <a:r>
              <a:rPr lang="en-US" dirty="0"/>
              <a:t> </a:t>
            </a:r>
            <a:r>
              <a:rPr lang="en-US" dirty="0" err="1"/>
              <a:t>inermis</a:t>
            </a:r>
            <a:r>
              <a:rPr lang="en-US" dirty="0"/>
              <a:t> argumentum </a:t>
            </a:r>
            <a:r>
              <a:rPr lang="en-US" dirty="0" err="1"/>
              <a:t>ei</a:t>
            </a:r>
            <a:r>
              <a:rPr lang="en-US" dirty="0"/>
              <a:t>, </a:t>
            </a:r>
            <a:r>
              <a:rPr lang="en-US" dirty="0" err="1"/>
              <a:t>copiosae</a:t>
            </a:r>
            <a:r>
              <a:rPr lang="en-US" dirty="0"/>
              <a:t> </a:t>
            </a:r>
            <a:r>
              <a:rPr lang="en-US" dirty="0" err="1"/>
              <a:t>oporteat</a:t>
            </a:r>
            <a:r>
              <a:rPr lang="en-US" dirty="0"/>
              <a:t> </a:t>
            </a:r>
            <a:r>
              <a:rPr lang="en-US" dirty="0" err="1"/>
              <a:t>reformidans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id. </a:t>
            </a:r>
            <a:r>
              <a:rPr lang="en-US" dirty="0" err="1"/>
              <a:t>Fierent</a:t>
            </a:r>
            <a:r>
              <a:rPr lang="en-US" dirty="0"/>
              <a:t> </a:t>
            </a:r>
            <a:r>
              <a:rPr lang="en-US" dirty="0" err="1"/>
              <a:t>accusamus</a:t>
            </a:r>
            <a:r>
              <a:rPr lang="en-US" dirty="0"/>
              <a:t> sea id.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537745" y="2676293"/>
            <a:ext cx="3114109" cy="1984248"/>
          </a:xfrm>
        </p:spPr>
        <p:txBody>
          <a:bodyPr>
            <a:no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1600">
                <a:solidFill>
                  <a:schemeClr val="tx1"/>
                </a:solidFill>
                <a:latin typeface="+mn-lt"/>
              </a:defRPr>
            </a:lvl1pPr>
            <a:lvl2pPr>
              <a:defRPr sz="1600">
                <a:solidFill>
                  <a:schemeClr val="tx1"/>
                </a:solidFill>
                <a:latin typeface="+mn-lt"/>
              </a:defRPr>
            </a:lvl2pPr>
            <a:lvl3pPr>
              <a:defRPr sz="1600">
                <a:solidFill>
                  <a:schemeClr val="tx1"/>
                </a:solidFill>
                <a:latin typeface="+mn-lt"/>
              </a:defRPr>
            </a:lvl3pPr>
            <a:lvl4pPr>
              <a:defRPr sz="1600">
                <a:solidFill>
                  <a:schemeClr val="tx1"/>
                </a:solidFill>
                <a:latin typeface="+mn-lt"/>
              </a:defRPr>
            </a:lvl4pPr>
            <a:lvl5pPr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ius</a:t>
            </a:r>
            <a:r>
              <a:rPr lang="en-US" dirty="0"/>
              <a:t> ne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constituto</a:t>
            </a:r>
            <a:r>
              <a:rPr lang="en-US" dirty="0"/>
              <a:t>, vim </a:t>
            </a:r>
            <a:r>
              <a:rPr lang="en-US" dirty="0" err="1"/>
              <a:t>cetero</a:t>
            </a:r>
            <a:r>
              <a:rPr lang="en-US" dirty="0"/>
              <a:t> </a:t>
            </a:r>
            <a:r>
              <a:rPr lang="en-US" dirty="0" err="1"/>
              <a:t>inermis</a:t>
            </a:r>
            <a:r>
              <a:rPr lang="en-US" dirty="0"/>
              <a:t> argumentum </a:t>
            </a:r>
            <a:r>
              <a:rPr lang="en-US" dirty="0" err="1"/>
              <a:t>ei</a:t>
            </a:r>
            <a:r>
              <a:rPr lang="en-US" dirty="0"/>
              <a:t>, </a:t>
            </a:r>
            <a:r>
              <a:rPr lang="en-US" dirty="0" err="1"/>
              <a:t>copiosae</a:t>
            </a:r>
            <a:r>
              <a:rPr lang="en-US" dirty="0"/>
              <a:t> </a:t>
            </a:r>
            <a:r>
              <a:rPr lang="en-US" dirty="0" err="1"/>
              <a:t>oporteat</a:t>
            </a:r>
            <a:r>
              <a:rPr lang="en-US" dirty="0"/>
              <a:t> </a:t>
            </a:r>
            <a:r>
              <a:rPr lang="en-US" dirty="0" err="1"/>
              <a:t>reformidans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id. </a:t>
            </a:r>
            <a:r>
              <a:rPr lang="en-US" dirty="0" err="1"/>
              <a:t>Fierent</a:t>
            </a:r>
            <a:r>
              <a:rPr lang="en-US" dirty="0"/>
              <a:t> </a:t>
            </a:r>
            <a:r>
              <a:rPr lang="en-US" dirty="0" err="1"/>
              <a:t>accusamus</a:t>
            </a:r>
            <a:r>
              <a:rPr lang="en-US" dirty="0"/>
              <a:t> sea id.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8297891" y="2676293"/>
            <a:ext cx="3114109" cy="1984248"/>
          </a:xfrm>
        </p:spPr>
        <p:txBody>
          <a:bodyPr>
            <a:no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1600">
                <a:solidFill>
                  <a:schemeClr val="tx1"/>
                </a:solidFill>
                <a:latin typeface="+mn-lt"/>
              </a:defRPr>
            </a:lvl1pPr>
            <a:lvl2pPr>
              <a:defRPr sz="1600">
                <a:solidFill>
                  <a:schemeClr val="tx1"/>
                </a:solidFill>
                <a:latin typeface="+mn-lt"/>
              </a:defRPr>
            </a:lvl2pPr>
            <a:lvl3pPr>
              <a:defRPr sz="1600">
                <a:solidFill>
                  <a:schemeClr val="tx1"/>
                </a:solidFill>
                <a:latin typeface="+mn-lt"/>
              </a:defRPr>
            </a:lvl3pPr>
            <a:lvl4pPr>
              <a:defRPr sz="1600">
                <a:solidFill>
                  <a:schemeClr val="tx1"/>
                </a:solidFill>
                <a:latin typeface="+mn-lt"/>
              </a:defRPr>
            </a:lvl4pPr>
            <a:lvl5pPr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ius</a:t>
            </a:r>
            <a:r>
              <a:rPr lang="en-US" dirty="0"/>
              <a:t> ne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constituto</a:t>
            </a:r>
            <a:r>
              <a:rPr lang="en-US" dirty="0"/>
              <a:t>, vim </a:t>
            </a:r>
            <a:r>
              <a:rPr lang="en-US" dirty="0" err="1"/>
              <a:t>cetero</a:t>
            </a:r>
            <a:r>
              <a:rPr lang="en-US" dirty="0"/>
              <a:t> </a:t>
            </a:r>
            <a:r>
              <a:rPr lang="en-US" dirty="0" err="1"/>
              <a:t>inermis</a:t>
            </a:r>
            <a:r>
              <a:rPr lang="en-US" dirty="0"/>
              <a:t> argumentum </a:t>
            </a:r>
            <a:r>
              <a:rPr lang="en-US" dirty="0" err="1"/>
              <a:t>ei</a:t>
            </a:r>
            <a:r>
              <a:rPr lang="en-US" dirty="0"/>
              <a:t>, </a:t>
            </a:r>
            <a:r>
              <a:rPr lang="en-US" dirty="0" err="1"/>
              <a:t>copiosae</a:t>
            </a:r>
            <a:r>
              <a:rPr lang="en-US" dirty="0"/>
              <a:t> </a:t>
            </a:r>
            <a:r>
              <a:rPr lang="en-US" dirty="0" err="1"/>
              <a:t>oporteat</a:t>
            </a:r>
            <a:r>
              <a:rPr lang="en-US" dirty="0"/>
              <a:t> </a:t>
            </a:r>
            <a:r>
              <a:rPr lang="en-US" dirty="0" err="1"/>
              <a:t>reformidans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id. </a:t>
            </a:r>
            <a:r>
              <a:rPr lang="en-US" dirty="0" err="1"/>
              <a:t>Fierent</a:t>
            </a:r>
            <a:r>
              <a:rPr lang="en-US" dirty="0"/>
              <a:t> </a:t>
            </a:r>
            <a:r>
              <a:rPr lang="en-US" dirty="0" err="1"/>
              <a:t>accusamus</a:t>
            </a:r>
            <a:r>
              <a:rPr lang="en-US" dirty="0"/>
              <a:t> sea id.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Comparison – Text – 3 cols</a:t>
            </a:r>
          </a:p>
        </p:txBody>
      </p:sp>
    </p:spTree>
    <p:extLst>
      <p:ext uri="{BB962C8B-B14F-4D97-AF65-F5344CB8AC3E}">
        <p14:creationId xmlns:p14="http://schemas.microsoft.com/office/powerpoint/2010/main" val="17937626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394">
          <p15:clr>
            <a:srgbClr val="FBAE40"/>
          </p15:clr>
        </p15:guide>
        <p15:guide id="2" orient="horz" pos="382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7"/>
          <p:cNvSpPr>
            <a:spLocks noGrp="1"/>
          </p:cNvSpPr>
          <p:nvPr>
            <p:ph type="chart" sz="quarter" idx="12"/>
          </p:nvPr>
        </p:nvSpPr>
        <p:spPr>
          <a:xfrm>
            <a:off x="777600" y="1811532"/>
            <a:ext cx="3311999" cy="3600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3CD9E70E-047F-524B-8B42-F14CB3CAB7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77600" y="1497600"/>
            <a:ext cx="3311999" cy="313932"/>
          </a:xfrm>
          <a:solidFill>
            <a:srgbClr val="F7F6FB"/>
          </a:solidFill>
        </p:spPr>
        <p:txBody>
          <a:bodyPr wrap="square" anchor="ctr" anchorCtr="0">
            <a:spAutoFit/>
          </a:bodyPr>
          <a:lstStyle>
            <a:lvl1pPr algn="ctr"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4" name="Chart Placeholder 7">
            <a:extLst>
              <a:ext uri="{FF2B5EF4-FFF2-40B4-BE49-F238E27FC236}">
                <a16:creationId xmlns:a16="http://schemas.microsoft.com/office/drawing/2014/main" id="{F188B11B-60A7-0849-A43C-D99DF3D0A830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438799" y="1811532"/>
            <a:ext cx="3311999" cy="3600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BA18ED58-B2E2-EE43-877F-DE0040789F9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38800" y="1497600"/>
            <a:ext cx="3311999" cy="313932"/>
          </a:xfrm>
          <a:solidFill>
            <a:srgbClr val="F7F6FB"/>
          </a:solidFill>
        </p:spPr>
        <p:txBody>
          <a:bodyPr wrap="square" anchor="ctr" anchorCtr="0">
            <a:spAutoFit/>
          </a:bodyPr>
          <a:lstStyle>
            <a:lvl1pPr algn="ctr"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Chart Placeholder 7">
            <a:extLst>
              <a:ext uri="{FF2B5EF4-FFF2-40B4-BE49-F238E27FC236}">
                <a16:creationId xmlns:a16="http://schemas.microsoft.com/office/drawing/2014/main" id="{9FFBC9A5-B88F-614E-B46F-B732306E6462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8099998" y="1811532"/>
            <a:ext cx="3311999" cy="3600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4E82FAE7-8F88-8D49-ABA2-20B0D71F8B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00001" y="1497600"/>
            <a:ext cx="3311999" cy="313932"/>
          </a:xfrm>
          <a:solidFill>
            <a:srgbClr val="F7F6FB"/>
          </a:solidFill>
        </p:spPr>
        <p:txBody>
          <a:bodyPr wrap="square" anchor="ctr" anchorCtr="0">
            <a:spAutoFit/>
          </a:bodyPr>
          <a:lstStyle>
            <a:lvl1pPr algn="ctr"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Chart layout – 3 cols</a:t>
            </a:r>
          </a:p>
        </p:txBody>
      </p:sp>
    </p:spTree>
    <p:extLst>
      <p:ext uri="{BB962C8B-B14F-4D97-AF65-F5344CB8AC3E}">
        <p14:creationId xmlns:p14="http://schemas.microsoft.com/office/powerpoint/2010/main" val="34748356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394">
          <p15:clr>
            <a:srgbClr val="FBAE40"/>
          </p15:clr>
        </p15:guide>
        <p15:guide id="2" orient="horz" pos="382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777601" y="1906927"/>
            <a:ext cx="10634400" cy="378729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8E84C9E-2496-794B-9347-71DDA36E12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77600" y="1528334"/>
            <a:ext cx="10634400" cy="313932"/>
          </a:xfrm>
          <a:solidFill>
            <a:srgbClr val="F7F6FB"/>
          </a:solidFill>
        </p:spPr>
        <p:txBody>
          <a:bodyPr wrap="square" anchor="ctr" anchorCtr="0">
            <a:spAutoFit/>
          </a:bodyPr>
          <a:lstStyle>
            <a:lvl1pPr algn="ctr"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Basic Table</a:t>
            </a:r>
          </a:p>
        </p:txBody>
      </p:sp>
    </p:spTree>
    <p:extLst>
      <p:ext uri="{BB962C8B-B14F-4D97-AF65-F5344CB8AC3E}">
        <p14:creationId xmlns:p14="http://schemas.microsoft.com/office/powerpoint/2010/main" val="7005335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394" userDrawn="1">
          <p15:clr>
            <a:srgbClr val="FBAE40"/>
          </p15:clr>
        </p15:guide>
        <p15:guide id="2" orient="horz" pos="382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23" hasCustomPrompt="1"/>
          </p:nvPr>
        </p:nvSpPr>
        <p:spPr>
          <a:xfrm>
            <a:off x="777599" y="1985211"/>
            <a:ext cx="5185785" cy="392229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Photo Placeholder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25" hasCustomPrompt="1"/>
          </p:nvPr>
        </p:nvSpPr>
        <p:spPr>
          <a:xfrm>
            <a:off x="6207634" y="1985211"/>
            <a:ext cx="5206767" cy="3922294"/>
          </a:xfrm>
        </p:spPr>
        <p:txBody>
          <a:bodyPr/>
          <a:lstStyle>
            <a:lvl1pPr>
              <a:defRPr sz="2400" baseline="0">
                <a:solidFill>
                  <a:schemeClr val="tx2"/>
                </a:solidFill>
                <a:latin typeface="+mn-lt"/>
              </a:defRPr>
            </a:lvl1pPr>
            <a:lvl2pPr>
              <a:defRPr sz="1800" baseline="0">
                <a:solidFill>
                  <a:schemeClr val="tx2"/>
                </a:solidFill>
                <a:latin typeface="+mn-lt"/>
              </a:defRPr>
            </a:lvl2pPr>
            <a:lvl3pPr>
              <a:defRPr>
                <a:solidFill>
                  <a:schemeClr val="tx2"/>
                </a:solidFill>
                <a:latin typeface="+mn-lt"/>
              </a:defRPr>
            </a:lvl3pPr>
            <a:lvl4pPr>
              <a:defRPr>
                <a:solidFill>
                  <a:schemeClr val="tx2"/>
                </a:solidFill>
                <a:latin typeface="+mn-lt"/>
              </a:defRPr>
            </a:lvl4pPr>
            <a:lvl5pPr>
              <a:defRPr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Main text – Arial, 24pt, Regular</a:t>
            </a:r>
          </a:p>
          <a:p>
            <a:pPr lvl="1"/>
            <a:r>
              <a:rPr lang="en-US" dirty="0"/>
              <a:t>Sub text – Arial, 18pt, Regular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5529E626-8C84-2947-A150-10B1FDF4E7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7599" y="1501999"/>
            <a:ext cx="10636803" cy="48321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Small Description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Simple - 1 - Violet">
    <p:bg>
      <p:bgPr>
        <a:solidFill>
          <a:srgbClr val="7C64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727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Simple - 2 - Orchid">
    <p:bg>
      <p:bgPr>
        <a:solidFill>
          <a:srgbClr val="DC4C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860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Simple - 3 - Purple">
    <p:bg>
      <p:bgPr>
        <a:solidFill>
          <a:srgbClr val="9A4D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4263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- Full page photo title -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  <a:solidFill>
            <a:srgbClr val="7C64C3"/>
          </a:solidFill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698B9-D050-374A-8EC4-E48F0F103F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674651"/>
            <a:ext cx="9910800" cy="5864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Full page photo title - Violet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- Full page photo title - Orch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  <a:solidFill>
            <a:srgbClr val="DD4B81"/>
          </a:solidFill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698B9-D050-374A-8EC4-E48F0F103F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674651"/>
            <a:ext cx="9910800" cy="5864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Full page photo title - Orchid</a:t>
            </a:r>
          </a:p>
        </p:txBody>
      </p:sp>
    </p:spTree>
    <p:extLst>
      <p:ext uri="{BB962C8B-B14F-4D97-AF65-F5344CB8AC3E}">
        <p14:creationId xmlns:p14="http://schemas.microsoft.com/office/powerpoint/2010/main" val="4118990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- Full page photo titl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  <a:solidFill>
            <a:srgbClr val="9A4DB0"/>
          </a:solidFill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698B9-D050-374A-8EC4-E48F0F103F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674651"/>
            <a:ext cx="9910800" cy="5864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Full page photo title - Purple</a:t>
            </a:r>
          </a:p>
        </p:txBody>
      </p:sp>
    </p:spTree>
    <p:extLst>
      <p:ext uri="{BB962C8B-B14F-4D97-AF65-F5344CB8AC3E}">
        <p14:creationId xmlns:p14="http://schemas.microsoft.com/office/powerpoint/2010/main" val="424551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st Slide -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D9808CD-5210-3F4A-AA23-FC304081FF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3858" y="6064"/>
            <a:ext cx="4771571" cy="6858000"/>
          </a:xfrm>
          <a:prstGeom prst="rect">
            <a:avLst/>
          </a:prstGeom>
        </p:spPr>
      </p:pic>
      <p:sp>
        <p:nvSpPr>
          <p:cNvPr id="2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889799" y="1543288"/>
            <a:ext cx="8160001" cy="36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1800">
                <a:solidFill>
                  <a:srgbClr val="332C41">
                    <a:alpha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Tuesday, 16 April 2019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0EC70-9AE3-D149-9A28-F04398396A8B}"/>
              </a:ext>
            </a:extLst>
          </p:cNvPr>
          <p:cNvSpPr txBox="1"/>
          <p:nvPr userDrawn="1"/>
        </p:nvSpPr>
        <p:spPr>
          <a:xfrm>
            <a:off x="4722471" y="26274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4D6EFC6-ADA4-5D43-80B0-3BFC5EF96E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70530" y="3517066"/>
            <a:ext cx="8160000" cy="369332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1800">
                <a:solidFill>
                  <a:srgbClr val="332C41">
                    <a:alpha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Further Information</a:t>
            </a:r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3EB61425-7076-7940-8CB4-73E10E0A08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9799" y="1903288"/>
            <a:ext cx="8160001" cy="154328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Internal/Sales Presentation on two lines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530" y="5022000"/>
            <a:ext cx="2029968" cy="472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- Section -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18F50F6-6581-AC4A-B5FB-9EE2E0DAE98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80000" y="3394899"/>
            <a:ext cx="9910800" cy="923330"/>
          </a:xfrm>
        </p:spPr>
        <p:txBody>
          <a:bodyPr anchor="t">
            <a:spAutoFit/>
          </a:bodyPr>
          <a:lstStyle>
            <a:lvl1pPr marL="0" indent="0">
              <a:buNone/>
              <a:defRPr sz="2000" b="0">
                <a:solidFill>
                  <a:srgbClr val="9995A0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Section description: If needed. </a:t>
            </a:r>
            <a:r>
              <a:rPr lang="en-US" dirty="0" err="1"/>
              <a:t>Salutavique</a:t>
            </a:r>
            <a:r>
              <a:rPr lang="en-US" dirty="0"/>
              <a:t> in </a:t>
            </a:r>
            <a:r>
              <a:rPr lang="en-US" dirty="0" err="1"/>
              <a:t>decernamusque</a:t>
            </a:r>
            <a:r>
              <a:rPr lang="en-US" dirty="0"/>
              <a:t>, </a:t>
            </a:r>
            <a:r>
              <a:rPr lang="en-US" dirty="0" err="1"/>
              <a:t>accolaeque</a:t>
            </a:r>
            <a:r>
              <a:rPr lang="en-US" dirty="0"/>
              <a:t> </a:t>
            </a:r>
            <a:r>
              <a:rPr lang="en-US" dirty="0" err="1"/>
              <a:t>necessitatem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despiciente</a:t>
            </a:r>
            <a:r>
              <a:rPr lang="en-US" dirty="0"/>
              <a:t> </a:t>
            </a:r>
            <a:r>
              <a:rPr lang="en-US" dirty="0" err="1"/>
              <a:t>includere</a:t>
            </a:r>
            <a:r>
              <a:rPr lang="en-US" dirty="0"/>
              <a:t> </a:t>
            </a:r>
            <a:r>
              <a:rPr lang="en-US" dirty="0" err="1"/>
              <a:t>maculetis</a:t>
            </a:r>
            <a:r>
              <a:rPr lang="en-US" dirty="0"/>
              <a:t> </a:t>
            </a:r>
            <a:r>
              <a:rPr lang="en-US" dirty="0" err="1"/>
              <a:t>tractuque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pro a </a:t>
            </a:r>
            <a:r>
              <a:rPr lang="en-US" dirty="0" err="1"/>
              <a:t>periculaque</a:t>
            </a:r>
            <a:r>
              <a:rPr lang="en-US" dirty="0"/>
              <a:t> et de </a:t>
            </a:r>
            <a:r>
              <a:rPr lang="en-US" dirty="0" err="1"/>
              <a:t>relinquerem</a:t>
            </a:r>
            <a:r>
              <a:rPr lang="en-US" dirty="0"/>
              <a:t>.(Arial 20pt)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CEC0F2A-841F-FF4E-AC37-657B160356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808466"/>
            <a:ext cx="9910800" cy="586432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Section - Default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- Section - Violet">
    <p:bg>
      <p:bgPr>
        <a:solidFill>
          <a:srgbClr val="7C64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F2EE904E-AD28-B644-95C2-A4D346164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80000" y="3394899"/>
            <a:ext cx="9910800" cy="923330"/>
          </a:xfrm>
        </p:spPr>
        <p:txBody>
          <a:bodyPr anchor="t">
            <a:spAutoFit/>
          </a:bodyPr>
          <a:lstStyle>
            <a:lvl1pPr marL="0" indent="0">
              <a:buNone/>
              <a:defRPr sz="2000" b="0">
                <a:solidFill>
                  <a:srgbClr val="BEB2E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Section description: If needed. </a:t>
            </a:r>
            <a:r>
              <a:rPr lang="en-US" dirty="0" err="1"/>
              <a:t>Salutavique</a:t>
            </a:r>
            <a:r>
              <a:rPr lang="en-US" dirty="0"/>
              <a:t> in </a:t>
            </a:r>
            <a:r>
              <a:rPr lang="en-US" dirty="0" err="1"/>
              <a:t>decernamusque</a:t>
            </a:r>
            <a:r>
              <a:rPr lang="en-US" dirty="0"/>
              <a:t>, </a:t>
            </a:r>
            <a:r>
              <a:rPr lang="en-US" dirty="0" err="1"/>
              <a:t>accolaeque</a:t>
            </a:r>
            <a:r>
              <a:rPr lang="en-US" dirty="0"/>
              <a:t> </a:t>
            </a:r>
            <a:r>
              <a:rPr lang="en-US" dirty="0" err="1"/>
              <a:t>necessitatem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despiciente</a:t>
            </a:r>
            <a:r>
              <a:rPr lang="en-US" dirty="0"/>
              <a:t> </a:t>
            </a:r>
            <a:r>
              <a:rPr lang="en-US" dirty="0" err="1"/>
              <a:t>includere</a:t>
            </a:r>
            <a:r>
              <a:rPr lang="en-US" dirty="0"/>
              <a:t> </a:t>
            </a:r>
            <a:r>
              <a:rPr lang="en-US" dirty="0" err="1"/>
              <a:t>maculetis</a:t>
            </a:r>
            <a:r>
              <a:rPr lang="en-US" dirty="0"/>
              <a:t> </a:t>
            </a:r>
            <a:r>
              <a:rPr lang="en-US" dirty="0" err="1"/>
              <a:t>tractuque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pro a </a:t>
            </a:r>
            <a:r>
              <a:rPr lang="en-US" dirty="0" err="1"/>
              <a:t>periculaque</a:t>
            </a:r>
            <a:r>
              <a:rPr lang="en-US" dirty="0"/>
              <a:t> et de </a:t>
            </a:r>
            <a:r>
              <a:rPr lang="en-US" dirty="0" err="1"/>
              <a:t>relinquerem</a:t>
            </a:r>
            <a:r>
              <a:rPr lang="en-US" dirty="0"/>
              <a:t>.(Arial 20pt)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9326F20-F448-2348-96F8-968376BA6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808466"/>
            <a:ext cx="9910800" cy="58643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(Arial 32pt / Bold)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- Section - Orchid">
    <p:bg>
      <p:bgPr>
        <a:solidFill>
          <a:srgbClr val="DC4C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2EE904E-AD28-B644-95C2-A4D346164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80000" y="3394899"/>
            <a:ext cx="9910800" cy="923330"/>
          </a:xfrm>
        </p:spPr>
        <p:txBody>
          <a:bodyPr anchor="t">
            <a:spAutoFit/>
          </a:bodyPr>
          <a:lstStyle>
            <a:lvl1pPr marL="0" indent="0">
              <a:buNone/>
              <a:defRPr sz="2000" b="0">
                <a:solidFill>
                  <a:srgbClr val="EEA6C0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Section description: If needed. </a:t>
            </a:r>
            <a:r>
              <a:rPr lang="en-US" dirty="0" err="1"/>
              <a:t>Salutavique</a:t>
            </a:r>
            <a:r>
              <a:rPr lang="en-US" dirty="0"/>
              <a:t> in </a:t>
            </a:r>
            <a:r>
              <a:rPr lang="en-US" dirty="0" err="1"/>
              <a:t>decernamusque</a:t>
            </a:r>
            <a:r>
              <a:rPr lang="en-US" dirty="0"/>
              <a:t>, </a:t>
            </a:r>
            <a:r>
              <a:rPr lang="en-US" dirty="0" err="1"/>
              <a:t>accolaeque</a:t>
            </a:r>
            <a:r>
              <a:rPr lang="en-US" dirty="0"/>
              <a:t> </a:t>
            </a:r>
            <a:r>
              <a:rPr lang="en-US" dirty="0" err="1"/>
              <a:t>necessitatem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despiciente</a:t>
            </a:r>
            <a:r>
              <a:rPr lang="en-US" dirty="0"/>
              <a:t> </a:t>
            </a:r>
            <a:r>
              <a:rPr lang="en-US" dirty="0" err="1"/>
              <a:t>includere</a:t>
            </a:r>
            <a:r>
              <a:rPr lang="en-US" dirty="0"/>
              <a:t> </a:t>
            </a:r>
            <a:r>
              <a:rPr lang="en-US" dirty="0" err="1"/>
              <a:t>maculetis</a:t>
            </a:r>
            <a:r>
              <a:rPr lang="en-US" dirty="0"/>
              <a:t> </a:t>
            </a:r>
            <a:r>
              <a:rPr lang="en-US" dirty="0" err="1"/>
              <a:t>tractuque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pro a </a:t>
            </a:r>
            <a:r>
              <a:rPr lang="en-US" dirty="0" err="1"/>
              <a:t>periculaque</a:t>
            </a:r>
            <a:r>
              <a:rPr lang="en-US" dirty="0"/>
              <a:t> et de </a:t>
            </a:r>
            <a:r>
              <a:rPr lang="en-US" dirty="0" err="1"/>
              <a:t>relinquerem</a:t>
            </a:r>
            <a:r>
              <a:rPr lang="en-US" dirty="0"/>
              <a:t>.(Arial 20pt)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9326F20-F448-2348-96F8-968376BA6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808466"/>
            <a:ext cx="9910800" cy="58643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(Arial 32pt / Bold)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- Section - Purple">
    <p:bg>
      <p:bgPr>
        <a:solidFill>
          <a:srgbClr val="9A4D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2EE904E-AD28-B644-95C2-A4D346164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80000" y="3394899"/>
            <a:ext cx="9910800" cy="923330"/>
          </a:xfrm>
        </p:spPr>
        <p:txBody>
          <a:bodyPr anchor="t">
            <a:spAutoFit/>
          </a:bodyPr>
          <a:lstStyle>
            <a:lvl1pPr marL="0" indent="0">
              <a:buNone/>
              <a:defRPr sz="2000" b="0">
                <a:solidFill>
                  <a:srgbClr val="CDA6D8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Section description: If needed. </a:t>
            </a:r>
            <a:r>
              <a:rPr lang="en-US" dirty="0" err="1"/>
              <a:t>Salutavique</a:t>
            </a:r>
            <a:r>
              <a:rPr lang="en-US" dirty="0"/>
              <a:t> in </a:t>
            </a:r>
            <a:r>
              <a:rPr lang="en-US" dirty="0" err="1"/>
              <a:t>decernamusque</a:t>
            </a:r>
            <a:r>
              <a:rPr lang="en-US" dirty="0"/>
              <a:t>, </a:t>
            </a:r>
            <a:r>
              <a:rPr lang="en-US" dirty="0" err="1"/>
              <a:t>accolaeque</a:t>
            </a:r>
            <a:r>
              <a:rPr lang="en-US" dirty="0"/>
              <a:t> </a:t>
            </a:r>
            <a:r>
              <a:rPr lang="en-US" dirty="0" err="1"/>
              <a:t>necessitatem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despiciente</a:t>
            </a:r>
            <a:r>
              <a:rPr lang="en-US" dirty="0"/>
              <a:t> </a:t>
            </a:r>
            <a:r>
              <a:rPr lang="en-US" dirty="0" err="1"/>
              <a:t>includere</a:t>
            </a:r>
            <a:r>
              <a:rPr lang="en-US" dirty="0"/>
              <a:t> </a:t>
            </a:r>
            <a:r>
              <a:rPr lang="en-US" dirty="0" err="1"/>
              <a:t>maculetis</a:t>
            </a:r>
            <a:r>
              <a:rPr lang="en-US" dirty="0"/>
              <a:t> </a:t>
            </a:r>
            <a:r>
              <a:rPr lang="en-US" dirty="0" err="1"/>
              <a:t>tractuque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pro a </a:t>
            </a:r>
            <a:r>
              <a:rPr lang="en-US" dirty="0" err="1"/>
              <a:t>periculaque</a:t>
            </a:r>
            <a:r>
              <a:rPr lang="en-US" dirty="0"/>
              <a:t> et de </a:t>
            </a:r>
            <a:r>
              <a:rPr lang="en-US" dirty="0" err="1"/>
              <a:t>relinquerem</a:t>
            </a:r>
            <a:r>
              <a:rPr lang="en-US" dirty="0"/>
              <a:t>.(Arial 20pt)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9326F20-F448-2348-96F8-968376BA6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2808466"/>
            <a:ext cx="9910800" cy="58643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(Arial 32pt / Bold)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32910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- QuoteWithLogo - Violet">
    <p:bg>
      <p:bgPr>
        <a:solidFill>
          <a:srgbClr val="7C64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720000"/>
            <a:ext cx="9910800" cy="1077218"/>
          </a:xfrm>
          <a:prstGeom prst="rect">
            <a:avLst/>
          </a:prstGeom>
        </p:spPr>
        <p:txBody>
          <a:bodyPr anchor="t">
            <a:spAutoFit/>
          </a:bodyPr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title – Arial 64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5327832"/>
            <a:ext cx="2039112" cy="47511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797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- QuoteWithLogo - Orchid">
    <p:bg>
      <p:bgPr>
        <a:solidFill>
          <a:srgbClr val="DC4C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B74707B-30C1-4448-8574-031B099619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720000"/>
            <a:ext cx="9910800" cy="1077218"/>
          </a:xfrm>
          <a:prstGeom prst="rect">
            <a:avLst/>
          </a:prstGeom>
        </p:spPr>
        <p:txBody>
          <a:bodyPr anchor="t">
            <a:spAutoFit/>
          </a:bodyPr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title – Arial 64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5327832"/>
            <a:ext cx="2039112" cy="47511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53136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- QuoteWithLogo - Purple">
    <p:bg>
      <p:bgPr>
        <a:solidFill>
          <a:srgbClr val="9A4D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F1A9959-3EB4-854F-893D-5DF94F13E4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720000"/>
            <a:ext cx="9910800" cy="1077218"/>
          </a:xfrm>
          <a:prstGeom prst="rect">
            <a:avLst/>
          </a:prstGeom>
        </p:spPr>
        <p:txBody>
          <a:bodyPr anchor="t">
            <a:spAutoFit/>
          </a:bodyPr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title – Arial 64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5327832"/>
            <a:ext cx="2039112" cy="47511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chemeClr val="bg1">
                    <a:alpha val="40000"/>
                  </a:scheme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chemeClr val="bg1">
                  <a:alpha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84801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25" y="576654"/>
            <a:ext cx="11874446" cy="6673376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rgbClr val="332C41">
                    <a:alpha val="40000"/>
                  </a:srgb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rgbClr val="332C41">
                  <a:alpha val="40000"/>
                </a:srgb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600" y="356616"/>
            <a:ext cx="10634400" cy="4616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4069557" y="6152914"/>
            <a:ext cx="1988343" cy="261610"/>
            <a:chOff x="4069557" y="6152914"/>
            <a:chExt cx="1988343" cy="261610"/>
          </a:xfrm>
        </p:grpSpPr>
        <p:sp>
          <p:nvSpPr>
            <p:cNvPr id="4" name="Rectangle 3"/>
            <p:cNvSpPr/>
            <p:nvPr userDrawn="1"/>
          </p:nvSpPr>
          <p:spPr>
            <a:xfrm>
              <a:off x="4069557" y="6222785"/>
              <a:ext cx="116681" cy="116681"/>
            </a:xfrm>
            <a:prstGeom prst="rect">
              <a:avLst/>
            </a:prstGeom>
            <a:solidFill>
              <a:srgbClr val="8F77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 userDrawn="1"/>
          </p:nvSpPr>
          <p:spPr>
            <a:xfrm>
              <a:off x="4167190" y="6152914"/>
              <a:ext cx="189071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332C41"/>
                  </a:solidFill>
                </a:rPr>
                <a:t>Partner and affiliate</a:t>
              </a:r>
              <a:r>
                <a:rPr lang="en-US" sz="1100" baseline="0" dirty="0">
                  <a:solidFill>
                    <a:srgbClr val="332C41"/>
                  </a:solidFill>
                </a:rPr>
                <a:t> panels</a:t>
              </a:r>
              <a:endParaRPr lang="en-US" sz="1100" dirty="0">
                <a:solidFill>
                  <a:srgbClr val="332C41"/>
                </a:solidFill>
              </a:endParaRPr>
            </a:p>
          </p:txBody>
        </p:sp>
      </p:grpSp>
      <p:grpSp>
        <p:nvGrpSpPr>
          <p:cNvPr id="8" name="Group 7"/>
          <p:cNvGrpSpPr/>
          <p:nvPr userDrawn="1"/>
        </p:nvGrpSpPr>
        <p:grpSpPr>
          <a:xfrm>
            <a:off x="6288857" y="6152914"/>
            <a:ext cx="1988343" cy="261610"/>
            <a:chOff x="4069557" y="6152914"/>
            <a:chExt cx="1988343" cy="261610"/>
          </a:xfrm>
        </p:grpSpPr>
        <p:sp>
          <p:nvSpPr>
            <p:cNvPr id="9" name="Rectangle 8"/>
            <p:cNvSpPr/>
            <p:nvPr userDrawn="1"/>
          </p:nvSpPr>
          <p:spPr>
            <a:xfrm>
              <a:off x="4069557" y="6222785"/>
              <a:ext cx="116681" cy="116681"/>
            </a:xfrm>
            <a:prstGeom prst="rect">
              <a:avLst/>
            </a:prstGeom>
            <a:solidFill>
              <a:srgbClr val="432A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4167190" y="6152914"/>
              <a:ext cx="189071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332C41"/>
                  </a:solidFill>
                </a:rPr>
                <a:t>YouGov</a:t>
              </a:r>
              <a:r>
                <a:rPr lang="en-US" sz="1100" baseline="0" dirty="0">
                  <a:solidFill>
                    <a:srgbClr val="332C41"/>
                  </a:solidFill>
                </a:rPr>
                <a:t> panels</a:t>
              </a:r>
              <a:endParaRPr lang="en-US" sz="1100" dirty="0">
                <a:solidFill>
                  <a:srgbClr val="332C41"/>
                </a:solidFill>
              </a:endParaRPr>
            </a:p>
          </p:txBody>
        </p:sp>
      </p:grpSp>
      <p:grpSp>
        <p:nvGrpSpPr>
          <p:cNvPr id="11" name="Group 10"/>
          <p:cNvGrpSpPr/>
          <p:nvPr userDrawn="1"/>
        </p:nvGrpSpPr>
        <p:grpSpPr>
          <a:xfrm>
            <a:off x="7732717" y="6152914"/>
            <a:ext cx="1988343" cy="261610"/>
            <a:chOff x="4069557" y="6152914"/>
            <a:chExt cx="1988343" cy="26161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4069557" y="6222785"/>
              <a:ext cx="116681" cy="116681"/>
            </a:xfrm>
            <a:prstGeom prst="rect">
              <a:avLst/>
            </a:prstGeom>
            <a:solidFill>
              <a:srgbClr val="FF85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 userDrawn="1"/>
          </p:nvSpPr>
          <p:spPr>
            <a:xfrm>
              <a:off x="4167190" y="6152914"/>
              <a:ext cx="189071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332C41"/>
                  </a:solidFill>
                </a:rPr>
                <a:t>YouGov</a:t>
              </a:r>
              <a:r>
                <a:rPr lang="en-US" sz="1100" baseline="0" dirty="0">
                  <a:solidFill>
                    <a:srgbClr val="332C41"/>
                  </a:solidFill>
                </a:rPr>
                <a:t> offices</a:t>
              </a:r>
              <a:endParaRPr lang="en-US" sz="1100" dirty="0">
                <a:solidFill>
                  <a:srgbClr val="332C4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58291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44" y="580373"/>
            <a:ext cx="11861208" cy="6665937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rgbClr val="332C41">
                    <a:alpha val="40000"/>
                  </a:srgb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rgbClr val="332C41">
                  <a:alpha val="40000"/>
                </a:srgb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600" y="356616"/>
            <a:ext cx="10634400" cy="4616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4069557" y="6152914"/>
            <a:ext cx="1988343" cy="261610"/>
            <a:chOff x="4069557" y="6152914"/>
            <a:chExt cx="1988343" cy="261610"/>
          </a:xfrm>
        </p:grpSpPr>
        <p:sp>
          <p:nvSpPr>
            <p:cNvPr id="7" name="Rectangle 6"/>
            <p:cNvSpPr/>
            <p:nvPr userDrawn="1"/>
          </p:nvSpPr>
          <p:spPr>
            <a:xfrm>
              <a:off x="4069557" y="6222785"/>
              <a:ext cx="116681" cy="116681"/>
            </a:xfrm>
            <a:prstGeom prst="rect">
              <a:avLst/>
            </a:prstGeom>
            <a:solidFill>
              <a:srgbClr val="8F77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 userDrawn="1"/>
          </p:nvSpPr>
          <p:spPr>
            <a:xfrm>
              <a:off x="4167190" y="6152914"/>
              <a:ext cx="189071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332C41"/>
                  </a:solidFill>
                </a:rPr>
                <a:t>Partner and affiliate</a:t>
              </a:r>
              <a:r>
                <a:rPr lang="en-US" sz="1100" baseline="0" dirty="0">
                  <a:solidFill>
                    <a:srgbClr val="332C41"/>
                  </a:solidFill>
                </a:rPr>
                <a:t> panels</a:t>
              </a:r>
              <a:endParaRPr lang="en-US" sz="1100" dirty="0">
                <a:solidFill>
                  <a:srgbClr val="332C41"/>
                </a:solidFill>
              </a:endParaRPr>
            </a:p>
          </p:txBody>
        </p:sp>
      </p:grpSp>
      <p:grpSp>
        <p:nvGrpSpPr>
          <p:cNvPr id="9" name="Group 8"/>
          <p:cNvGrpSpPr/>
          <p:nvPr userDrawn="1"/>
        </p:nvGrpSpPr>
        <p:grpSpPr>
          <a:xfrm>
            <a:off x="6288857" y="6152914"/>
            <a:ext cx="1988343" cy="261610"/>
            <a:chOff x="4069557" y="6152914"/>
            <a:chExt cx="1988343" cy="261610"/>
          </a:xfrm>
        </p:grpSpPr>
        <p:sp>
          <p:nvSpPr>
            <p:cNvPr id="10" name="Rectangle 9"/>
            <p:cNvSpPr/>
            <p:nvPr userDrawn="1"/>
          </p:nvSpPr>
          <p:spPr>
            <a:xfrm>
              <a:off x="4069557" y="6222785"/>
              <a:ext cx="116681" cy="116681"/>
            </a:xfrm>
            <a:prstGeom prst="rect">
              <a:avLst/>
            </a:prstGeom>
            <a:solidFill>
              <a:srgbClr val="432A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4167190" y="6152914"/>
              <a:ext cx="189071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332C41"/>
                  </a:solidFill>
                </a:rPr>
                <a:t>YouGov</a:t>
              </a:r>
              <a:r>
                <a:rPr lang="en-US" sz="1100" baseline="0" dirty="0">
                  <a:solidFill>
                    <a:srgbClr val="332C41"/>
                  </a:solidFill>
                </a:rPr>
                <a:t> panels</a:t>
              </a:r>
              <a:endParaRPr lang="en-US" sz="1100" dirty="0">
                <a:solidFill>
                  <a:srgbClr val="332C4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99694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20FE5ED-5E61-C048-A962-A3643A0BC0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1915"/>
          <a:stretch/>
        </p:blipFill>
        <p:spPr>
          <a:xfrm>
            <a:off x="0" y="0"/>
            <a:ext cx="12192000" cy="6040877"/>
          </a:xfrm>
          <a:prstGeom prst="rect">
            <a:avLst/>
          </a:prstGeom>
          <a:noFill/>
        </p:spPr>
      </p:pic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26C1962D-EB90-254B-95F6-2AA406FC50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3636" y="1463673"/>
            <a:ext cx="10605927" cy="411970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Ut </a:t>
            </a:r>
            <a:r>
              <a:rPr lang="en-GB" dirty="0" err="1"/>
              <a:t>enim</a:t>
            </a:r>
            <a:r>
              <a:rPr lang="en-GB" dirty="0"/>
              <a:t> ad minim </a:t>
            </a:r>
            <a:r>
              <a:rPr lang="en-GB" dirty="0" err="1"/>
              <a:t>veniam</a:t>
            </a:r>
            <a:r>
              <a:rPr lang="en-GB" dirty="0"/>
              <a:t>, </a:t>
            </a:r>
            <a:r>
              <a:rPr lang="en-GB" dirty="0" err="1"/>
              <a:t>quis</a:t>
            </a:r>
            <a:r>
              <a:rPr lang="en-GB" dirty="0"/>
              <a:t> </a:t>
            </a:r>
            <a:r>
              <a:rPr lang="en-GB" dirty="0" err="1"/>
              <a:t>nostrud</a:t>
            </a:r>
            <a:r>
              <a:rPr lang="en-GB" dirty="0"/>
              <a:t> exercitation </a:t>
            </a:r>
            <a:r>
              <a:rPr lang="en-GB" dirty="0" err="1"/>
              <a:t>ullamco</a:t>
            </a:r>
            <a:r>
              <a:rPr lang="en-GB" dirty="0"/>
              <a:t> </a:t>
            </a:r>
            <a:r>
              <a:rPr lang="en-GB" dirty="0" err="1"/>
              <a:t>laboris</a:t>
            </a:r>
            <a:r>
              <a:rPr lang="en-GB" dirty="0"/>
              <a:t> nisi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aliquip</a:t>
            </a:r>
            <a:r>
              <a:rPr lang="en-GB" dirty="0"/>
              <a:t> ex </a:t>
            </a:r>
            <a:r>
              <a:rPr lang="en-GB" dirty="0" err="1"/>
              <a:t>ea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consequat</a:t>
            </a:r>
            <a:r>
              <a:rPr lang="en-GB" dirty="0"/>
              <a:t>. Duis </a:t>
            </a:r>
            <a:r>
              <a:rPr lang="en-GB" dirty="0" err="1"/>
              <a:t>aute</a:t>
            </a:r>
            <a:r>
              <a:rPr lang="en-GB" dirty="0"/>
              <a:t> </a:t>
            </a:r>
            <a:r>
              <a:rPr lang="en-GB" dirty="0" err="1"/>
              <a:t>irure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in </a:t>
            </a:r>
            <a:r>
              <a:rPr lang="en-GB" dirty="0" err="1"/>
              <a:t>reprehenderit</a:t>
            </a:r>
            <a:r>
              <a:rPr lang="en-GB" dirty="0"/>
              <a:t> in </a:t>
            </a:r>
            <a:r>
              <a:rPr lang="en-GB" dirty="0" err="1"/>
              <a:t>voluptate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esse</a:t>
            </a:r>
            <a:r>
              <a:rPr lang="en-GB" dirty="0"/>
              <a:t> </a:t>
            </a:r>
            <a:r>
              <a:rPr lang="en-GB" dirty="0" err="1"/>
              <a:t>cillum</a:t>
            </a:r>
            <a:r>
              <a:rPr lang="en-GB" dirty="0"/>
              <a:t> dolore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fugiat</a:t>
            </a:r>
            <a:r>
              <a:rPr lang="en-GB" dirty="0"/>
              <a:t> </a:t>
            </a:r>
            <a:r>
              <a:rPr lang="en-GB" dirty="0" err="1"/>
              <a:t>nulla</a:t>
            </a:r>
            <a:r>
              <a:rPr lang="en-GB" dirty="0"/>
              <a:t> </a:t>
            </a:r>
            <a:r>
              <a:rPr lang="en-GB" dirty="0" err="1"/>
              <a:t>pariatur</a:t>
            </a:r>
            <a:r>
              <a:rPr lang="en-GB" dirty="0"/>
              <a:t>. </a:t>
            </a:r>
            <a:r>
              <a:rPr lang="en-GB" dirty="0" err="1"/>
              <a:t>Excepteur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</a:t>
            </a:r>
            <a:r>
              <a:rPr lang="en-GB" dirty="0"/>
              <a:t> </a:t>
            </a:r>
            <a:r>
              <a:rPr lang="en-GB" dirty="0" err="1"/>
              <a:t>cupidatat</a:t>
            </a:r>
            <a:r>
              <a:rPr lang="en-GB" dirty="0"/>
              <a:t> non </a:t>
            </a:r>
            <a:r>
              <a:rPr lang="en-GB" dirty="0" err="1"/>
              <a:t>proident</a:t>
            </a:r>
            <a:r>
              <a:rPr lang="en-GB" dirty="0"/>
              <a:t>, </a:t>
            </a:r>
            <a:r>
              <a:rPr lang="en-GB" dirty="0" err="1"/>
              <a:t>sunt</a:t>
            </a:r>
            <a:r>
              <a:rPr lang="en-GB" dirty="0"/>
              <a:t> in culpa qui </a:t>
            </a:r>
            <a:r>
              <a:rPr lang="en-GB" dirty="0" err="1"/>
              <a:t>officia</a:t>
            </a:r>
            <a:r>
              <a:rPr lang="en-GB" dirty="0"/>
              <a:t> </a:t>
            </a:r>
            <a:r>
              <a:rPr lang="en-GB" dirty="0" err="1"/>
              <a:t>deserunt</a:t>
            </a:r>
            <a:r>
              <a:rPr lang="en-GB" dirty="0"/>
              <a:t> </a:t>
            </a:r>
            <a:r>
              <a:rPr lang="en-GB" dirty="0" err="1"/>
              <a:t>mollit</a:t>
            </a:r>
            <a:r>
              <a:rPr lang="en-GB" dirty="0"/>
              <a:t> </a:t>
            </a:r>
            <a:r>
              <a:rPr lang="en-GB" dirty="0" err="1"/>
              <a:t>anim</a:t>
            </a:r>
            <a:r>
              <a:rPr lang="en-GB" dirty="0"/>
              <a:t> id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laborum</a:t>
            </a:r>
            <a:r>
              <a:rPr lang="en-GB" dirty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irst Slide - Presentation">
    <p:bg>
      <p:bgPr>
        <a:solidFill>
          <a:srgbClr val="432B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53225" y="0"/>
            <a:ext cx="5124450" cy="6858000"/>
          </a:xfrm>
          <a:prstGeom prst="rect">
            <a:avLst/>
          </a:prstGeom>
        </p:spPr>
      </p:pic>
      <p:sp>
        <p:nvSpPr>
          <p:cNvPr id="2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889799" y="1543288"/>
            <a:ext cx="8160001" cy="36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1800">
                <a:solidFill>
                  <a:schemeClr val="bg1"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Tuesday, 16 April 2019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0EC70-9AE3-D149-9A28-F04398396A8B}"/>
              </a:ext>
            </a:extLst>
          </p:cNvPr>
          <p:cNvSpPr txBox="1"/>
          <p:nvPr userDrawn="1"/>
        </p:nvSpPr>
        <p:spPr>
          <a:xfrm>
            <a:off x="4722471" y="26274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4D6EFC6-ADA4-5D43-80B0-3BFC5EF96E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89799" y="3476505"/>
            <a:ext cx="8160000" cy="369332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1800">
                <a:solidFill>
                  <a:schemeClr val="bg1"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Further Information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79296-2150-1243-BF06-F7B8642217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9799" y="1903288"/>
            <a:ext cx="8160001" cy="154328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Internal/Sales Presentation on two lines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530" y="5022000"/>
            <a:ext cx="2029968" cy="47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4570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be">
    <p:bg>
      <p:bgPr>
        <a:solidFill>
          <a:srgbClr val="432B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771D847-920F-E34B-8002-F0DA7CF9FB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CA0EC70-9AE3-D149-9A28-F04398396A8B}"/>
              </a:ext>
            </a:extLst>
          </p:cNvPr>
          <p:cNvSpPr txBox="1"/>
          <p:nvPr userDrawn="1"/>
        </p:nvSpPr>
        <p:spPr>
          <a:xfrm>
            <a:off x="4722471" y="26274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96268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16195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eneric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4">
            <a:extLst>
              <a:ext uri="{FF2B5EF4-FFF2-40B4-BE49-F238E27FC236}">
                <a16:creationId xmlns:a16="http://schemas.microsoft.com/office/drawing/2014/main" id="{A590F843-9D7E-3846-8E9B-0182C6D43D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255" y="487207"/>
            <a:ext cx="7445082" cy="522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Jane Doe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847663" y="473076"/>
            <a:ext cx="2545726" cy="2767965"/>
          </a:xfrm>
          <a:ln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itle Placeholder 4">
            <a:extLst>
              <a:ext uri="{FF2B5EF4-FFF2-40B4-BE49-F238E27FC236}">
                <a16:creationId xmlns:a16="http://schemas.microsoft.com/office/drawing/2014/main" id="{A590F843-9D7E-3846-8E9B-0182C6D43DD8}"/>
              </a:ext>
            </a:extLst>
          </p:cNvPr>
          <p:cNvSpPr txBox="1">
            <a:spLocks/>
          </p:cNvSpPr>
          <p:nvPr userDrawn="1"/>
        </p:nvSpPr>
        <p:spPr>
          <a:xfrm>
            <a:off x="-2337383" y="3410885"/>
            <a:ext cx="2173923" cy="8156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rgbClr val="332C4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sz="14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F5C845D-8601-884F-827B-3E7C8ACC02D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99256" y="1696627"/>
            <a:ext cx="7444915" cy="3900886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Ut </a:t>
            </a:r>
            <a:r>
              <a:rPr lang="en-GB" dirty="0" err="1"/>
              <a:t>enim</a:t>
            </a:r>
            <a:r>
              <a:rPr lang="en-GB" dirty="0"/>
              <a:t> ad minim </a:t>
            </a:r>
            <a:r>
              <a:rPr lang="en-GB" dirty="0" err="1"/>
              <a:t>veniam</a:t>
            </a:r>
            <a:r>
              <a:rPr lang="en-GB" dirty="0"/>
              <a:t>, </a:t>
            </a:r>
            <a:r>
              <a:rPr lang="en-GB" dirty="0" err="1"/>
              <a:t>quis</a:t>
            </a:r>
            <a:r>
              <a:rPr lang="en-GB" dirty="0"/>
              <a:t> </a:t>
            </a:r>
            <a:r>
              <a:rPr lang="en-GB" dirty="0" err="1"/>
              <a:t>nostrud</a:t>
            </a:r>
            <a:r>
              <a:rPr lang="en-GB" dirty="0"/>
              <a:t> exercitation </a:t>
            </a:r>
            <a:r>
              <a:rPr lang="en-GB" dirty="0" err="1"/>
              <a:t>ullamco</a:t>
            </a:r>
            <a:r>
              <a:rPr lang="en-GB" dirty="0"/>
              <a:t> </a:t>
            </a:r>
            <a:r>
              <a:rPr lang="en-GB" dirty="0" err="1"/>
              <a:t>laboris</a:t>
            </a:r>
            <a:r>
              <a:rPr lang="en-GB" dirty="0"/>
              <a:t> nisi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aliquip</a:t>
            </a:r>
            <a:r>
              <a:rPr lang="en-GB" dirty="0"/>
              <a:t> ex </a:t>
            </a:r>
            <a:r>
              <a:rPr lang="en-GB" dirty="0" err="1"/>
              <a:t>ea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consequat</a:t>
            </a:r>
            <a:r>
              <a:rPr lang="en-GB" dirty="0"/>
              <a:t>. Duis </a:t>
            </a:r>
            <a:r>
              <a:rPr lang="en-GB" dirty="0" err="1"/>
              <a:t>aute</a:t>
            </a:r>
            <a:r>
              <a:rPr lang="en-GB" dirty="0"/>
              <a:t> </a:t>
            </a:r>
            <a:r>
              <a:rPr lang="en-GB" dirty="0" err="1"/>
              <a:t>irure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in </a:t>
            </a:r>
            <a:r>
              <a:rPr lang="en-GB" dirty="0" err="1"/>
              <a:t>reprehenderit</a:t>
            </a:r>
            <a:r>
              <a:rPr lang="en-GB" dirty="0"/>
              <a:t> in </a:t>
            </a:r>
            <a:r>
              <a:rPr lang="en-GB" dirty="0" err="1"/>
              <a:t>voluptate</a:t>
            </a:r>
            <a:r>
              <a:rPr lang="en-GB" dirty="0"/>
              <a:t> </a:t>
            </a:r>
            <a:r>
              <a:rPr lang="en-GB" dirty="0" err="1"/>
              <a:t>velit</a:t>
            </a:r>
            <a:r>
              <a:rPr lang="en-GB" dirty="0"/>
              <a:t> </a:t>
            </a:r>
            <a:r>
              <a:rPr lang="en-GB" dirty="0" err="1"/>
              <a:t>esse</a:t>
            </a:r>
            <a:r>
              <a:rPr lang="en-GB" dirty="0"/>
              <a:t> </a:t>
            </a:r>
            <a:r>
              <a:rPr lang="en-GB" dirty="0" err="1"/>
              <a:t>cillum</a:t>
            </a:r>
            <a:r>
              <a:rPr lang="en-GB" dirty="0"/>
              <a:t> dolore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fugiat</a:t>
            </a:r>
            <a:r>
              <a:rPr lang="en-GB" dirty="0"/>
              <a:t> </a:t>
            </a:r>
            <a:r>
              <a:rPr lang="en-GB" dirty="0" err="1"/>
              <a:t>nulla</a:t>
            </a:r>
            <a:r>
              <a:rPr lang="en-GB" dirty="0"/>
              <a:t> </a:t>
            </a:r>
            <a:r>
              <a:rPr lang="en-GB" dirty="0" err="1"/>
              <a:t>pariatur</a:t>
            </a:r>
            <a:r>
              <a:rPr lang="en-GB" dirty="0"/>
              <a:t>. </a:t>
            </a:r>
            <a:r>
              <a:rPr lang="en-GB" dirty="0" err="1"/>
              <a:t>Excepteur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</a:t>
            </a:r>
            <a:r>
              <a:rPr lang="en-GB" dirty="0"/>
              <a:t> </a:t>
            </a:r>
            <a:r>
              <a:rPr lang="en-GB" dirty="0" err="1"/>
              <a:t>cupidatat</a:t>
            </a:r>
            <a:r>
              <a:rPr lang="en-GB" dirty="0"/>
              <a:t> non </a:t>
            </a:r>
            <a:r>
              <a:rPr lang="en-GB" dirty="0" err="1"/>
              <a:t>proident</a:t>
            </a:r>
            <a:r>
              <a:rPr lang="en-GB" dirty="0"/>
              <a:t>, </a:t>
            </a:r>
            <a:r>
              <a:rPr lang="en-GB" dirty="0" err="1"/>
              <a:t>sunt</a:t>
            </a:r>
            <a:r>
              <a:rPr lang="en-GB" dirty="0"/>
              <a:t> in culpa qui </a:t>
            </a:r>
            <a:r>
              <a:rPr lang="en-GB" dirty="0" err="1"/>
              <a:t>officia</a:t>
            </a:r>
            <a:r>
              <a:rPr lang="en-GB" dirty="0"/>
              <a:t> </a:t>
            </a:r>
            <a:r>
              <a:rPr lang="en-GB" dirty="0" err="1"/>
              <a:t>deserunt</a:t>
            </a:r>
            <a:r>
              <a:rPr lang="en-GB" dirty="0"/>
              <a:t> </a:t>
            </a:r>
            <a:r>
              <a:rPr lang="en-GB" dirty="0" err="1"/>
              <a:t>mollit</a:t>
            </a:r>
            <a:r>
              <a:rPr lang="en-GB" dirty="0"/>
              <a:t> </a:t>
            </a:r>
            <a:r>
              <a:rPr lang="en-GB" dirty="0" err="1"/>
              <a:t>anim</a:t>
            </a:r>
            <a:r>
              <a:rPr lang="en-GB" dirty="0"/>
              <a:t> id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laborum</a:t>
            </a:r>
            <a:r>
              <a:rPr lang="en-GB" dirty="0"/>
              <a:t>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847663" y="3410888"/>
            <a:ext cx="2545726" cy="21724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sz="1600" dirty="0"/>
              <a:t>Lorem ipsum </a:t>
            </a:r>
            <a:r>
              <a:rPr lang="en-GB" sz="1600" dirty="0" err="1"/>
              <a:t>dolor</a:t>
            </a:r>
            <a:r>
              <a:rPr lang="en-GB" sz="1600" dirty="0"/>
              <a:t> sit </a:t>
            </a:r>
            <a:r>
              <a:rPr lang="en-GB" sz="1600" dirty="0" err="1"/>
              <a:t>amet</a:t>
            </a:r>
            <a:r>
              <a:rPr lang="en-GB" sz="1600" dirty="0"/>
              <a:t>, </a:t>
            </a:r>
            <a:r>
              <a:rPr lang="en-GB" sz="1600" dirty="0" err="1"/>
              <a:t>consectetur</a:t>
            </a:r>
            <a:r>
              <a:rPr lang="en-GB" sz="1600" dirty="0"/>
              <a:t> </a:t>
            </a:r>
            <a:r>
              <a:rPr lang="en-GB" sz="1600" dirty="0" err="1"/>
              <a:t>adipiscing</a:t>
            </a:r>
            <a:r>
              <a:rPr lang="en-GB" sz="1600" dirty="0"/>
              <a:t> </a:t>
            </a:r>
            <a:r>
              <a:rPr lang="en-GB" sz="1600" dirty="0" err="1"/>
              <a:t>elit</a:t>
            </a:r>
            <a:r>
              <a:rPr lang="en-GB" sz="1600" dirty="0"/>
              <a:t>, </a:t>
            </a:r>
            <a:r>
              <a:rPr lang="en-GB" sz="1600" dirty="0" err="1"/>
              <a:t>sed</a:t>
            </a:r>
            <a:r>
              <a:rPr lang="en-GB" sz="1600" dirty="0"/>
              <a:t> do </a:t>
            </a:r>
            <a:r>
              <a:rPr lang="en-GB" sz="1600" dirty="0" err="1"/>
              <a:t>eiusmod</a:t>
            </a:r>
            <a:r>
              <a:rPr lang="en-GB" sz="1600" dirty="0"/>
              <a:t> </a:t>
            </a:r>
            <a:r>
              <a:rPr lang="en-GB" sz="1600" dirty="0" err="1"/>
              <a:t>tempor</a:t>
            </a:r>
            <a:r>
              <a:rPr lang="en-GB" sz="1600" dirty="0"/>
              <a:t> </a:t>
            </a:r>
            <a:r>
              <a:rPr lang="en-GB" sz="1600" dirty="0" err="1"/>
              <a:t>incididunt</a:t>
            </a:r>
            <a:r>
              <a:rPr lang="en-GB" sz="1600" dirty="0"/>
              <a:t> </a:t>
            </a:r>
            <a:r>
              <a:rPr lang="en-GB" sz="1600" dirty="0" err="1"/>
              <a:t>ut</a:t>
            </a:r>
            <a:r>
              <a:rPr lang="en-GB" sz="1600" dirty="0"/>
              <a:t> </a:t>
            </a:r>
            <a:r>
              <a:rPr lang="en-GB" sz="1600" dirty="0" err="1"/>
              <a:t>labore</a:t>
            </a:r>
            <a:r>
              <a:rPr lang="en-GB" sz="1600" dirty="0"/>
              <a:t> et </a:t>
            </a:r>
            <a:r>
              <a:rPr lang="en-GB" sz="1600" dirty="0" err="1"/>
              <a:t>dolore</a:t>
            </a:r>
            <a:r>
              <a:rPr lang="en-GB" sz="1600" dirty="0"/>
              <a:t> magna </a:t>
            </a:r>
            <a:r>
              <a:rPr lang="en-GB" sz="1600" dirty="0" err="1"/>
              <a:t>aliqua</a:t>
            </a:r>
            <a:r>
              <a:rPr lang="en-GB" sz="1600" dirty="0"/>
              <a:t>. </a:t>
            </a:r>
            <a:endParaRPr lang="en-US" sz="16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3899089" y="1009494"/>
            <a:ext cx="7445082" cy="293687"/>
          </a:xfrm>
        </p:spPr>
        <p:txBody>
          <a:bodyPr>
            <a:noAutofit/>
          </a:bodyPr>
          <a:lstStyle>
            <a:lvl1pPr>
              <a:defRPr sz="1800" b="0" i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Job Title</a:t>
            </a:r>
          </a:p>
        </p:txBody>
      </p:sp>
    </p:spTree>
    <p:extLst>
      <p:ext uri="{BB962C8B-B14F-4D97-AF65-F5344CB8AC3E}">
        <p14:creationId xmlns:p14="http://schemas.microsoft.com/office/powerpoint/2010/main" val="350964525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Quote/Image Slid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2700"/>
            <a:ext cx="4343400" cy="6870700"/>
          </a:xfrm>
          <a:prstGeom prst="rect">
            <a:avLst/>
          </a:prstGeom>
          <a:solidFill>
            <a:srgbClr val="F7F6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4343400" y="-12700"/>
            <a:ext cx="7848600" cy="688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 typeface="Arial" charset="0"/>
              <a:buNone/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Raleway" charset="0"/>
                <a:ea typeface="Raleway" charset="0"/>
                <a:cs typeface="Raleway" charset="0"/>
              </a:rPr>
              <a:t>Photo placeholder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60DC006-4730-7C44-9D00-E119EBA222B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03492" y="3642374"/>
            <a:ext cx="3088044" cy="2368281"/>
          </a:xfrm>
        </p:spPr>
        <p:txBody>
          <a:bodyPr anchor="t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Further Information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5FC29319-C5E8-984A-A5EC-6F09C5BF48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9464" y="369888"/>
            <a:ext cx="3092072" cy="27930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</p:spTree>
    <p:extLst>
      <p:ext uri="{BB962C8B-B14F-4D97-AF65-F5344CB8AC3E}">
        <p14:creationId xmlns:p14="http://schemas.microsoft.com/office/powerpoint/2010/main" val="394869794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0">
          <p15:clr>
            <a:srgbClr val="FBAE40"/>
          </p15:clr>
        </p15:guide>
        <p15:guide id="2" pos="264">
          <p15:clr>
            <a:srgbClr val="FBAE40"/>
          </p15:clr>
        </p15:guide>
        <p15:guide id="3" orient="horz" pos="4008">
          <p15:clr>
            <a:srgbClr val="FBAE40"/>
          </p15:clr>
        </p15:guide>
        <p15:guide id="4" pos="741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Quote/Image Slid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2700"/>
            <a:ext cx="4343400" cy="6870700"/>
          </a:xfrm>
          <a:prstGeom prst="rect">
            <a:avLst/>
          </a:prstGeom>
          <a:solidFill>
            <a:srgbClr val="F7F6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03492" y="3642374"/>
            <a:ext cx="3088044" cy="2368281"/>
          </a:xfrm>
        </p:spPr>
        <p:txBody>
          <a:bodyPr anchor="t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Further Information</a:t>
            </a:r>
          </a:p>
        </p:txBody>
      </p:sp>
      <p:sp>
        <p:nvSpPr>
          <p:cNvPr id="2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99464" y="369888"/>
            <a:ext cx="3092072" cy="27930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826000" y="1207008"/>
            <a:ext cx="6527800" cy="4803648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Description</a:t>
            </a:r>
          </a:p>
          <a:p>
            <a:pPr lvl="1"/>
            <a:r>
              <a:rPr lang="en-US" dirty="0"/>
              <a:t>Sub text</a:t>
            </a:r>
          </a:p>
          <a:p>
            <a:pPr lvl="0"/>
            <a:r>
              <a:rPr lang="en-US" dirty="0"/>
              <a:t>Description</a:t>
            </a:r>
          </a:p>
          <a:p>
            <a:pPr lvl="1"/>
            <a:r>
              <a:rPr lang="en-US" dirty="0"/>
              <a:t>subtext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825999" y="369888"/>
            <a:ext cx="6527800" cy="625535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Title or Statement</a:t>
            </a:r>
          </a:p>
        </p:txBody>
      </p:sp>
    </p:spTree>
    <p:extLst>
      <p:ext uri="{BB962C8B-B14F-4D97-AF65-F5344CB8AC3E}">
        <p14:creationId xmlns:p14="http://schemas.microsoft.com/office/powerpoint/2010/main" val="989968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0">
          <p15:clr>
            <a:srgbClr val="FBAE40"/>
          </p15:clr>
        </p15:guide>
        <p15:guide id="2" pos="264">
          <p15:clr>
            <a:srgbClr val="FBAE40"/>
          </p15:clr>
        </p15:guide>
        <p15:guide id="3" orient="horz" pos="4008">
          <p15:clr>
            <a:srgbClr val="FBAE40"/>
          </p15:clr>
        </p15:guide>
        <p15:guide id="4" pos="741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Quote/Image Slid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2700"/>
            <a:ext cx="4343400" cy="6870700"/>
          </a:xfrm>
          <a:prstGeom prst="rect">
            <a:avLst/>
          </a:prstGeom>
          <a:solidFill>
            <a:srgbClr val="F7F6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826000" y="1207008"/>
            <a:ext cx="6527800" cy="43053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  <a:lvl2pPr>
              <a:defRPr baseline="0">
                <a:solidFill>
                  <a:srgbClr val="9A93A8"/>
                </a:solidFill>
              </a:defRPr>
            </a:lvl2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825999" y="369888"/>
            <a:ext cx="6527800" cy="625535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 or Statement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D15EA4C-9BDF-A84A-B997-EEB4CC338C3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03492" y="3642374"/>
            <a:ext cx="3088044" cy="2368281"/>
          </a:xfr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Further Information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1B2ADDEE-6C5A-8545-ADC1-529552B6CB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9464" y="369888"/>
            <a:ext cx="3092072" cy="27930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</p:spTree>
    <p:extLst>
      <p:ext uri="{BB962C8B-B14F-4D97-AF65-F5344CB8AC3E}">
        <p14:creationId xmlns:p14="http://schemas.microsoft.com/office/powerpoint/2010/main" val="34645624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0">
          <p15:clr>
            <a:srgbClr val="FBAE40"/>
          </p15:clr>
        </p15:guide>
        <p15:guide id="2" pos="264">
          <p15:clr>
            <a:srgbClr val="FBAE40"/>
          </p15:clr>
        </p15:guide>
        <p15:guide id="3" orient="horz" pos="4008">
          <p15:clr>
            <a:srgbClr val="FBAE40"/>
          </p15:clr>
        </p15:guide>
        <p15:guide id="4" pos="741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st Slide -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D9808CD-5210-3F4A-AA23-FC304081FF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3858" y="6064"/>
            <a:ext cx="4771571" cy="6858000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870530" y="4743779"/>
            <a:ext cx="2232000" cy="1022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Client Logo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9F70698D-88E0-B141-90FB-5A44CCCFDF4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70530" y="2394514"/>
            <a:ext cx="8160001" cy="360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1800">
                <a:solidFill>
                  <a:srgbClr val="332C41">
                    <a:alpha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Tuesday, 16 April 2019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EEA445F-1D9F-A746-A834-F8D7E5A4F7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0530" y="2781227"/>
            <a:ext cx="8160000" cy="153363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lang="en-GB" sz="4800" b="1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en-GB" b="1" dirty="0">
                <a:solidFill>
                  <a:srgbClr val="332D42"/>
                </a:solidFill>
                <a:effectLst/>
                <a:latin typeface="Arial" panose="020B0604020202020204" pitchFamily="34" charset="0"/>
              </a:rPr>
              <a:t>Sales Presentation on two lines</a:t>
            </a:r>
            <a:endParaRPr lang="en-GB" dirty="0">
              <a:solidFill>
                <a:srgbClr val="332D4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530" y="1533601"/>
            <a:ext cx="2029968" cy="472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ic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1F5C845D-8601-884F-827B-3E7C8ACC02D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7599" y="1463673"/>
            <a:ext cx="10634472" cy="411970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 sz="2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, </a:t>
            </a:r>
            <a:r>
              <a:rPr lang="en-GB" dirty="0" err="1"/>
              <a:t>sed</a:t>
            </a:r>
            <a:r>
              <a:rPr lang="en-GB" dirty="0"/>
              <a:t> do </a:t>
            </a:r>
            <a:r>
              <a:rPr lang="en-GB" dirty="0" err="1"/>
              <a:t>eiusmod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</a:t>
            </a:r>
            <a:r>
              <a:rPr lang="en-GB" dirty="0" err="1"/>
              <a:t>incididunt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labore</a:t>
            </a:r>
            <a:r>
              <a:rPr lang="en-GB" dirty="0"/>
              <a:t> et dolore magna </a:t>
            </a:r>
            <a:r>
              <a:rPr lang="en-GB" dirty="0" err="1"/>
              <a:t>aliqua</a:t>
            </a:r>
            <a:r>
              <a:rPr lang="en-GB" dirty="0"/>
              <a:t>. Ut </a:t>
            </a:r>
            <a:r>
              <a:rPr lang="en-GB" dirty="0" err="1"/>
              <a:t>enim</a:t>
            </a:r>
            <a:r>
              <a:rPr lang="en-GB" dirty="0"/>
              <a:t> ad minim </a:t>
            </a:r>
            <a:r>
              <a:rPr lang="en-GB" dirty="0" err="1"/>
              <a:t>veniam</a:t>
            </a:r>
            <a:r>
              <a:rPr lang="en-GB" dirty="0"/>
              <a:t>, </a:t>
            </a:r>
            <a:r>
              <a:rPr lang="en-GB" dirty="0" err="1"/>
              <a:t>quis</a:t>
            </a:r>
            <a:r>
              <a:rPr lang="en-GB" dirty="0"/>
              <a:t> </a:t>
            </a:r>
            <a:r>
              <a:rPr lang="en-GB" dirty="0" err="1"/>
              <a:t>nostrud</a:t>
            </a:r>
            <a:r>
              <a:rPr lang="en-GB" dirty="0"/>
              <a:t> exercitation </a:t>
            </a:r>
            <a:r>
              <a:rPr lang="en-GB" dirty="0" err="1"/>
              <a:t>ullamco</a:t>
            </a:r>
            <a:r>
              <a:rPr lang="en-GB" dirty="0"/>
              <a:t> </a:t>
            </a:r>
            <a:r>
              <a:rPr lang="en-GB" dirty="0" err="1"/>
              <a:t>laboris</a:t>
            </a:r>
            <a:r>
              <a:rPr lang="en-GB" dirty="0"/>
              <a:t> nisi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aliquip</a:t>
            </a:r>
            <a:r>
              <a:rPr lang="en-GB" dirty="0"/>
              <a:t> ex </a:t>
            </a:r>
            <a:r>
              <a:rPr lang="en-GB" dirty="0" err="1"/>
              <a:t>ea</a:t>
            </a:r>
            <a:r>
              <a:rPr lang="en-GB" dirty="0"/>
              <a:t> </a:t>
            </a:r>
            <a:r>
              <a:rPr lang="en-GB" dirty="0" err="1"/>
              <a:t>commodo</a:t>
            </a:r>
            <a:r>
              <a:rPr lang="en-GB" dirty="0"/>
              <a:t> </a:t>
            </a:r>
            <a:r>
              <a:rPr lang="en-GB" dirty="0" err="1"/>
              <a:t>consequat</a:t>
            </a:r>
            <a:r>
              <a:rPr lang="en-GB" dirty="0"/>
              <a:t>.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Generic Slide</a:t>
            </a: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1F5C845D-8601-884F-827B-3E7C8ACC02D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7599" y="1463673"/>
            <a:ext cx="10634472" cy="4119709"/>
          </a:xfrm>
        </p:spPr>
        <p:txBody>
          <a:bodyPr>
            <a:noAutofit/>
          </a:bodyPr>
          <a:lstStyle>
            <a:lvl1pPr marL="285750" marR="0" indent="-28575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 sz="2400" baseline="0">
                <a:solidFill>
                  <a:schemeClr val="tx2"/>
                </a:solidFill>
                <a:latin typeface="+mn-lt"/>
              </a:defRPr>
            </a:lvl1pPr>
            <a:lvl2pPr marL="628650" marR="0" indent="-2857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>
                <a:solidFill>
                  <a:schemeClr val="tx2"/>
                </a:solidFill>
                <a:latin typeface="+mn-lt"/>
              </a:defRPr>
            </a:lvl2pPr>
          </a:lstStyle>
          <a:p>
            <a:pPr lvl="0"/>
            <a:r>
              <a:rPr lang="en-GB" dirty="0"/>
              <a:t>Bullet – Arial, 24pt, Regular, Dark Plum</a:t>
            </a:r>
          </a:p>
          <a:p>
            <a:pPr lvl="1"/>
            <a:r>
              <a:rPr lang="en-GB" dirty="0"/>
              <a:t>Sub bullet – Arial, 18pt, Regular, Dark Plum</a:t>
            </a:r>
          </a:p>
          <a:p>
            <a:pPr marL="628650" marR="0" lvl="1" indent="-2857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Sub bullet – Arial, 18pt, Regular, Dark Plum</a:t>
            </a:r>
          </a:p>
          <a:p>
            <a:pPr lvl="0"/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endParaRPr lang="en-GB" dirty="0"/>
          </a:p>
          <a:p>
            <a:pPr marL="285750" marR="0" lvl="0" indent="-28575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Bullet List</a:t>
            </a:r>
          </a:p>
        </p:txBody>
      </p:sp>
    </p:spTree>
    <p:extLst>
      <p:ext uri="{BB962C8B-B14F-4D97-AF65-F5344CB8AC3E}">
        <p14:creationId xmlns:p14="http://schemas.microsoft.com/office/powerpoint/2010/main" val="9960397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7"/>
          <p:cNvSpPr>
            <a:spLocks noGrp="1"/>
          </p:cNvSpPr>
          <p:nvPr>
            <p:ph type="chart" sz="quarter" idx="12"/>
          </p:nvPr>
        </p:nvSpPr>
        <p:spPr>
          <a:xfrm>
            <a:off x="777600" y="1838396"/>
            <a:ext cx="5180750" cy="3600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9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6231250" y="1838870"/>
            <a:ext cx="5180750" cy="36000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2329985B-D2C5-5C48-B1C3-2BB7D57E081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77600" y="1511032"/>
            <a:ext cx="5180750" cy="313932"/>
          </a:xfrm>
          <a:solidFill>
            <a:srgbClr val="F7F6FB"/>
          </a:solidFill>
        </p:spPr>
        <p:txBody>
          <a:bodyPr wrap="square" anchor="ctr" anchorCtr="0">
            <a:spAutoFit/>
          </a:bodyPr>
          <a:lstStyle>
            <a:lvl1pPr algn="ctr"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61CB4D8D-07CB-3A44-9EC5-11056508DA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31250" y="1511032"/>
            <a:ext cx="5180750" cy="313932"/>
          </a:xfrm>
          <a:solidFill>
            <a:srgbClr val="F7F6FB"/>
          </a:solidFill>
        </p:spPr>
        <p:txBody>
          <a:bodyPr wrap="square" anchor="ctr" anchorCtr="0">
            <a:spAutoFit/>
          </a:bodyPr>
          <a:lstStyle>
            <a:lvl1pPr algn="ctr">
              <a:defRPr sz="1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2 Charts</a:t>
            </a:r>
          </a:p>
        </p:txBody>
      </p:sp>
    </p:spTree>
    <p:extLst>
      <p:ext uri="{BB962C8B-B14F-4D97-AF65-F5344CB8AC3E}">
        <p14:creationId xmlns:p14="http://schemas.microsoft.com/office/powerpoint/2010/main" val="28917558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394" userDrawn="1">
          <p15:clr>
            <a:srgbClr val="FBAE40"/>
          </p15:clr>
        </p15:guide>
        <p15:guide id="2" orient="horz" pos="382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1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Text – 1 Col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77600" y="1961147"/>
            <a:ext cx="10634472" cy="1077218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sz="6400" b="1" kern="1200" dirty="0" smtClean="0">
                <a:solidFill>
                  <a:srgbClr val="9A4DB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Service title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777600" y="3260038"/>
            <a:ext cx="10634472" cy="1089529"/>
          </a:xfrm>
        </p:spPr>
        <p:txBody>
          <a:bodyPr>
            <a:spAutoFit/>
          </a:bodyPr>
          <a:lstStyle>
            <a:lvl1pPr>
              <a:defRPr lang="en-US" sz="2400" kern="1200" dirty="0" smtClean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sz="2400" kern="1200" dirty="0" smtClean="0">
                <a:solidFill>
                  <a:srgbClr val="332C4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 sz="2400" kern="1200" dirty="0" smtClean="0">
                <a:solidFill>
                  <a:srgbClr val="332C4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 sz="2400" kern="1200" dirty="0" smtClean="0">
                <a:solidFill>
                  <a:srgbClr val="332C4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sz="2400" kern="1200" dirty="0">
                <a:solidFill>
                  <a:srgbClr val="332C4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Summary,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ius</a:t>
            </a:r>
            <a:r>
              <a:rPr lang="en-US" dirty="0"/>
              <a:t> ne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constituto</a:t>
            </a:r>
            <a:r>
              <a:rPr lang="en-US" dirty="0"/>
              <a:t>, vim </a:t>
            </a:r>
            <a:r>
              <a:rPr lang="en-US" dirty="0" err="1"/>
              <a:t>cetero</a:t>
            </a:r>
            <a:r>
              <a:rPr lang="en-US" dirty="0"/>
              <a:t> </a:t>
            </a:r>
            <a:r>
              <a:rPr lang="en-US" dirty="0" err="1"/>
              <a:t>inermis</a:t>
            </a:r>
            <a:r>
              <a:rPr lang="en-US" dirty="0"/>
              <a:t> argumentum </a:t>
            </a:r>
            <a:r>
              <a:rPr lang="en-US" dirty="0" err="1"/>
              <a:t>ei</a:t>
            </a:r>
            <a:r>
              <a:rPr lang="en-US" dirty="0"/>
              <a:t>, </a:t>
            </a:r>
            <a:r>
              <a:rPr lang="en-US" dirty="0" err="1"/>
              <a:t>copiosae</a:t>
            </a:r>
            <a:r>
              <a:rPr lang="en-US" dirty="0"/>
              <a:t> </a:t>
            </a:r>
            <a:r>
              <a:rPr lang="en-US" dirty="0" err="1"/>
              <a:t>oporteat</a:t>
            </a:r>
            <a:r>
              <a:rPr lang="en-US" dirty="0"/>
              <a:t> </a:t>
            </a:r>
            <a:r>
              <a:rPr lang="en-US" dirty="0" err="1"/>
              <a:t>reformidans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id. </a:t>
            </a:r>
            <a:r>
              <a:rPr lang="en-US" dirty="0" err="1"/>
              <a:t>Fierent</a:t>
            </a:r>
            <a:r>
              <a:rPr lang="en-US" dirty="0"/>
              <a:t> </a:t>
            </a:r>
            <a:r>
              <a:rPr lang="en-US" dirty="0" err="1"/>
              <a:t>accusamus</a:t>
            </a:r>
            <a:r>
              <a:rPr lang="en-US" dirty="0"/>
              <a:t> sea id.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15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2329985B-D2C5-5C48-B1C3-2BB7D57E081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77600" y="1691416"/>
            <a:ext cx="4833491" cy="757130"/>
          </a:xfrm>
          <a:noFill/>
        </p:spPr>
        <p:txBody>
          <a:bodyPr wrap="square" anchor="ctr" anchorCtr="0">
            <a:spAutoFit/>
          </a:bodyPr>
          <a:lstStyle>
            <a:lvl1pPr algn="l">
              <a:defRPr sz="4800" b="1" baseline="0">
                <a:solidFill>
                  <a:srgbClr val="7C64C4"/>
                </a:solidFill>
              </a:defRPr>
            </a:lvl1pPr>
          </a:lstStyle>
          <a:p>
            <a:pPr lvl="0"/>
            <a:r>
              <a:rPr lang="en-US" dirty="0"/>
              <a:t>Product 1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61CB4D8D-07CB-3A44-9EC5-11056508DA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42509" y="1691417"/>
            <a:ext cx="4869490" cy="757130"/>
          </a:xfrm>
          <a:noFill/>
        </p:spPr>
        <p:txBody>
          <a:bodyPr wrap="square" anchor="ctr" anchorCtr="0">
            <a:spAutoFit/>
          </a:bodyPr>
          <a:lstStyle>
            <a:lvl1pPr algn="l">
              <a:defRPr sz="4800" b="1" baseline="0">
                <a:solidFill>
                  <a:srgbClr val="7C64C4"/>
                </a:solidFill>
              </a:defRPr>
            </a:lvl1pPr>
          </a:lstStyle>
          <a:p>
            <a:pPr lvl="0"/>
            <a:r>
              <a:rPr lang="en-US" dirty="0"/>
              <a:t>Product 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CF3F56-8DA4-7040-8564-EF1A99EC84D1}"/>
              </a:ext>
            </a:extLst>
          </p:cNvPr>
          <p:cNvSpPr/>
          <p:nvPr userDrawn="1"/>
        </p:nvSpPr>
        <p:spPr>
          <a:xfrm>
            <a:off x="6058800" y="1463673"/>
            <a:ext cx="36000" cy="421229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781285" y="2676292"/>
            <a:ext cx="4833491" cy="832221"/>
          </a:xfrm>
        </p:spPr>
        <p:txBody>
          <a:bodyPr>
            <a:sp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1800" b="1">
                <a:solidFill>
                  <a:schemeClr val="tx1"/>
                </a:solidFill>
              </a:defRPr>
            </a:lvl1pPr>
            <a:lvl2pPr marL="0" indent="0">
              <a:lnSpc>
                <a:spcPct val="130000"/>
              </a:lnSpc>
              <a:spcBef>
                <a:spcPts val="0"/>
              </a:spcBef>
              <a:defRPr sz="1800">
                <a:latin typeface="+mn-lt"/>
              </a:defRPr>
            </a:lvl2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ius</a:t>
            </a:r>
            <a:r>
              <a:rPr lang="en-US" dirty="0"/>
              <a:t> ne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constituto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781285" y="3693397"/>
            <a:ext cx="4833491" cy="1532727"/>
          </a:xfrm>
        </p:spPr>
        <p:txBody>
          <a:bodyPr>
            <a:sp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  <a:lvl2pPr marL="0" indent="0">
              <a:lnSpc>
                <a:spcPct val="130000"/>
              </a:lnSpc>
              <a:spcBef>
                <a:spcPts val="0"/>
              </a:spcBef>
              <a:defRPr sz="1800">
                <a:latin typeface="+mn-lt"/>
              </a:defRPr>
            </a:lvl2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ius</a:t>
            </a:r>
            <a:r>
              <a:rPr lang="en-US" dirty="0"/>
              <a:t> ne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constituto</a:t>
            </a:r>
            <a:r>
              <a:rPr lang="en-US" dirty="0"/>
              <a:t>, vim </a:t>
            </a:r>
            <a:r>
              <a:rPr lang="en-US" dirty="0" err="1"/>
              <a:t>cetero</a:t>
            </a:r>
            <a:r>
              <a:rPr lang="en-US" dirty="0"/>
              <a:t> </a:t>
            </a:r>
            <a:r>
              <a:rPr lang="en-US" dirty="0" err="1"/>
              <a:t>inermis</a:t>
            </a:r>
            <a:r>
              <a:rPr lang="en-US" dirty="0"/>
              <a:t> argumentum </a:t>
            </a:r>
            <a:r>
              <a:rPr lang="en-US" dirty="0" err="1"/>
              <a:t>ei</a:t>
            </a:r>
            <a:r>
              <a:rPr lang="en-US" dirty="0"/>
              <a:t>, </a:t>
            </a:r>
            <a:r>
              <a:rPr lang="en-US" dirty="0" err="1"/>
              <a:t>copiosae</a:t>
            </a:r>
            <a:r>
              <a:rPr lang="en-US" dirty="0"/>
              <a:t> </a:t>
            </a:r>
            <a:r>
              <a:rPr lang="en-US" dirty="0" err="1"/>
              <a:t>oporteat</a:t>
            </a:r>
            <a:r>
              <a:rPr lang="en-US" dirty="0"/>
              <a:t> </a:t>
            </a:r>
            <a:r>
              <a:rPr lang="en-US" dirty="0" err="1"/>
              <a:t>reformidans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id. </a:t>
            </a:r>
            <a:r>
              <a:rPr lang="en-US" dirty="0" err="1"/>
              <a:t>Fierent</a:t>
            </a:r>
            <a:r>
              <a:rPr lang="en-US" dirty="0"/>
              <a:t> </a:t>
            </a:r>
            <a:r>
              <a:rPr lang="en-US" dirty="0" err="1"/>
              <a:t>accusamus</a:t>
            </a:r>
            <a:r>
              <a:rPr lang="en-US" dirty="0"/>
              <a:t> sea id.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6542509" y="2676292"/>
            <a:ext cx="4833491" cy="832221"/>
          </a:xfrm>
        </p:spPr>
        <p:txBody>
          <a:bodyPr>
            <a:sp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1800" b="1">
                <a:solidFill>
                  <a:schemeClr val="tx1"/>
                </a:solidFill>
              </a:defRPr>
            </a:lvl1pPr>
            <a:lvl2pPr marL="0" indent="0">
              <a:lnSpc>
                <a:spcPct val="130000"/>
              </a:lnSpc>
              <a:spcBef>
                <a:spcPts val="0"/>
              </a:spcBef>
              <a:defRPr sz="1800">
                <a:latin typeface="+mn-lt"/>
              </a:defRPr>
            </a:lvl2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ius</a:t>
            </a:r>
            <a:r>
              <a:rPr lang="en-US" dirty="0"/>
              <a:t> ne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constituto</a:t>
            </a:r>
            <a:endParaRPr lang="en-US" dirty="0"/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6542509" y="3693397"/>
            <a:ext cx="4833491" cy="1532727"/>
          </a:xfrm>
        </p:spPr>
        <p:txBody>
          <a:bodyPr>
            <a:spAutoFit/>
          </a:bodyPr>
          <a:lstStyle>
            <a:lvl1pPr>
              <a:lnSpc>
                <a:spcPct val="130000"/>
              </a:lnSpc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  <a:lvl2pPr marL="0" indent="0">
              <a:lnSpc>
                <a:spcPct val="130000"/>
              </a:lnSpc>
              <a:spcBef>
                <a:spcPts val="0"/>
              </a:spcBef>
              <a:defRPr sz="1800">
                <a:latin typeface="+mn-lt"/>
              </a:defRPr>
            </a:lvl2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ius</a:t>
            </a:r>
            <a:r>
              <a:rPr lang="en-US" dirty="0"/>
              <a:t> ne </a:t>
            </a:r>
            <a:r>
              <a:rPr lang="en-US" dirty="0" err="1"/>
              <a:t>nonumy</a:t>
            </a:r>
            <a:r>
              <a:rPr lang="en-US" dirty="0"/>
              <a:t> </a:t>
            </a:r>
            <a:r>
              <a:rPr lang="en-US" dirty="0" err="1"/>
              <a:t>constituto</a:t>
            </a:r>
            <a:r>
              <a:rPr lang="en-US" dirty="0"/>
              <a:t>, vim </a:t>
            </a:r>
            <a:r>
              <a:rPr lang="en-US" dirty="0" err="1"/>
              <a:t>cetero</a:t>
            </a:r>
            <a:r>
              <a:rPr lang="en-US" dirty="0"/>
              <a:t> </a:t>
            </a:r>
            <a:r>
              <a:rPr lang="en-US" dirty="0" err="1"/>
              <a:t>inermis</a:t>
            </a:r>
            <a:r>
              <a:rPr lang="en-US" dirty="0"/>
              <a:t> argumentum </a:t>
            </a:r>
            <a:r>
              <a:rPr lang="en-US" dirty="0" err="1"/>
              <a:t>ei</a:t>
            </a:r>
            <a:r>
              <a:rPr lang="en-US" dirty="0"/>
              <a:t>, </a:t>
            </a:r>
            <a:r>
              <a:rPr lang="en-US" dirty="0" err="1"/>
              <a:t>copiosae</a:t>
            </a:r>
            <a:r>
              <a:rPr lang="en-US" dirty="0"/>
              <a:t> </a:t>
            </a:r>
            <a:r>
              <a:rPr lang="en-US" dirty="0" err="1"/>
              <a:t>oporteat</a:t>
            </a:r>
            <a:r>
              <a:rPr lang="en-US" dirty="0"/>
              <a:t> </a:t>
            </a:r>
            <a:r>
              <a:rPr lang="en-US" dirty="0" err="1"/>
              <a:t>reformidans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id. </a:t>
            </a:r>
            <a:r>
              <a:rPr lang="en-US" dirty="0" err="1"/>
              <a:t>Fierent</a:t>
            </a:r>
            <a:r>
              <a:rPr lang="en-US" dirty="0"/>
              <a:t> </a:t>
            </a:r>
            <a:r>
              <a:rPr lang="en-US" dirty="0" err="1"/>
              <a:t>accusamus</a:t>
            </a:r>
            <a:r>
              <a:rPr lang="en-US" dirty="0"/>
              <a:t> sea id.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Comparison – Text – 2 cols</a:t>
            </a:r>
          </a:p>
        </p:txBody>
      </p:sp>
    </p:spTree>
    <p:extLst>
      <p:ext uri="{BB962C8B-B14F-4D97-AF65-F5344CB8AC3E}">
        <p14:creationId xmlns:p14="http://schemas.microsoft.com/office/powerpoint/2010/main" val="27470136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394">
          <p15:clr>
            <a:srgbClr val="FBAE40"/>
          </p15:clr>
        </p15:guide>
        <p15:guide id="2" orient="horz" pos="382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600" y="1463040"/>
            <a:ext cx="10634400" cy="44334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Description</a:t>
            </a:r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B0864ECD-A0D9-2347-99EC-BA3BBBE19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600" y="649224"/>
            <a:ext cx="10634400" cy="461665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40" y="6047681"/>
            <a:ext cx="1188720" cy="276149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0439234" y="6148015"/>
            <a:ext cx="9727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FB6F827-E134-4C8D-9CF5-D199257E746A}" type="slidenum">
              <a:rPr lang="en-US" sz="1000" kern="1200" smtClean="0">
                <a:solidFill>
                  <a:srgbClr val="332C41">
                    <a:alpha val="40000"/>
                  </a:srgbClr>
                </a:solidFill>
                <a:latin typeface="+mn-lt"/>
                <a:ea typeface="+mn-ea"/>
                <a:cs typeface="+mn-cs"/>
              </a:rPr>
              <a:pPr algn="r"/>
              <a:t>‹#›</a:t>
            </a:fld>
            <a:endParaRPr lang="en-US" sz="1000" kern="1200" dirty="0">
              <a:solidFill>
                <a:srgbClr val="332C41">
                  <a:alpha val="40000"/>
                </a:srgb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826238" y="6437376"/>
            <a:ext cx="10634400" cy="283464"/>
          </a:xfrm>
          <a:prstGeom prst="rect">
            <a:avLst/>
          </a:prstGeom>
        </p:spPr>
        <p:txBody>
          <a:bodyPr vert="horz" lIns="91440" tIns="0" rIns="91440" bIns="0" rtlCol="0" anchor="b" anchorCtr="0">
            <a:noAutofit/>
          </a:bodyPr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93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688" r:id="rId2"/>
    <p:sldLayoutId id="2147483728" r:id="rId3"/>
    <p:sldLayoutId id="2147483689" r:id="rId4"/>
    <p:sldLayoutId id="2147483693" r:id="rId5"/>
    <p:sldLayoutId id="2147483744" r:id="rId6"/>
    <p:sldLayoutId id="2147483710" r:id="rId7"/>
    <p:sldLayoutId id="2147483742" r:id="rId8"/>
    <p:sldLayoutId id="2147483730" r:id="rId9"/>
    <p:sldLayoutId id="2147483731" r:id="rId10"/>
    <p:sldLayoutId id="2147483727" r:id="rId11"/>
    <p:sldLayoutId id="2147483709" r:id="rId12"/>
    <p:sldLayoutId id="2147483700" r:id="rId13"/>
    <p:sldLayoutId id="2147483734" r:id="rId14"/>
    <p:sldLayoutId id="2147483735" r:id="rId15"/>
    <p:sldLayoutId id="2147483736" r:id="rId16"/>
    <p:sldLayoutId id="2147483705" r:id="rId17"/>
    <p:sldLayoutId id="2147483718" r:id="rId18"/>
    <p:sldLayoutId id="2147483719" r:id="rId19"/>
    <p:sldLayoutId id="2147483694" r:id="rId20"/>
    <p:sldLayoutId id="2147483695" r:id="rId21"/>
    <p:sldLayoutId id="2147483696" r:id="rId22"/>
    <p:sldLayoutId id="2147483716" r:id="rId23"/>
    <p:sldLayoutId id="2147483720" r:id="rId24"/>
    <p:sldLayoutId id="2147483721" r:id="rId25"/>
    <p:sldLayoutId id="2147483722" r:id="rId26"/>
    <p:sldLayoutId id="2147483726" r:id="rId27"/>
    <p:sldLayoutId id="2147483748" r:id="rId28"/>
    <p:sldLayoutId id="2147483733" r:id="rId29"/>
    <p:sldLayoutId id="2147483723" r:id="rId30"/>
    <p:sldLayoutId id="2147483707" r:id="rId31"/>
    <p:sldLayoutId id="2147483737" r:id="rId32"/>
    <p:sldLayoutId id="2147483745" r:id="rId33"/>
    <p:sldLayoutId id="2147483743" r:id="rId34"/>
    <p:sldLayoutId id="2147483747" r:id="rId35"/>
  </p:sldLayoutIdLst>
  <p:hf sldNum="0"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buFont typeface="Arial"/>
        <a:buNone/>
        <a:defRPr sz="2400" kern="1200">
          <a:solidFill>
            <a:schemeClr val="tx2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500" kern="1200">
          <a:solidFill>
            <a:schemeClr val="bg1">
              <a:lumMod val="50000"/>
            </a:schemeClr>
          </a:solidFill>
          <a:latin typeface="Trebuchet MS" panose="020B0603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200" kern="1200">
          <a:solidFill>
            <a:schemeClr val="bg1">
              <a:lumMod val="50000"/>
            </a:schemeClr>
          </a:solidFill>
          <a:latin typeface="Trebuchet MS" panose="020B0603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050" kern="1200">
          <a:solidFill>
            <a:schemeClr val="bg1">
              <a:lumMod val="50000"/>
            </a:schemeClr>
          </a:solidFill>
          <a:latin typeface="Trebuchet MS" panose="020B0603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900" kern="1200">
          <a:solidFill>
            <a:schemeClr val="bg1">
              <a:lumMod val="50000"/>
            </a:schemeClr>
          </a:solidFill>
          <a:latin typeface="Trebuchet MS" panose="020B0603020202020204" pitchFamily="34" charset="0"/>
          <a:ea typeface="Trebuchet MS" panose="020B0603020202020204" pitchFamily="34" charset="0"/>
          <a:cs typeface="Trebuchet MS" panose="020B0603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39" userDrawn="1">
          <p15:clr>
            <a:srgbClr val="F26B43"/>
          </p15:clr>
        </p15:guide>
        <p15:guide id="2" orient="horz" pos="404" userDrawn="1">
          <p15:clr>
            <a:srgbClr val="F26B43"/>
          </p15:clr>
        </p15:guide>
        <p15:guide id="3" orient="horz" pos="4181" userDrawn="1">
          <p15:clr>
            <a:srgbClr val="F26B43"/>
          </p15:clr>
        </p15:guide>
        <p15:guide id="4" pos="139" userDrawn="1">
          <p15:clr>
            <a:srgbClr val="F26B43"/>
          </p15:clr>
        </p15:guide>
        <p15:guide id="5" orient="horz" pos="4005" userDrawn="1">
          <p15:clr>
            <a:srgbClr val="F26B43"/>
          </p15:clr>
        </p15:guide>
        <p15:guide id="6" orient="horz" pos="625" userDrawn="1">
          <p15:clr>
            <a:srgbClr val="F26B43"/>
          </p15:clr>
        </p15:guide>
        <p15:guide id="7" orient="horz" pos="1080" userDrawn="1">
          <p15:clr>
            <a:srgbClr val="F26B43"/>
          </p15:clr>
        </p15:guide>
        <p15:guide id="8" orient="horz" pos="91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body" sz="quarter" idx="12"/>
          </p:nvPr>
        </p:nvSpPr>
        <p:spPr>
          <a:xfrm>
            <a:off x="1870530" y="3517066"/>
            <a:ext cx="8160000" cy="646331"/>
          </a:xfrm>
        </p:spPr>
        <p:txBody>
          <a:bodyPr/>
          <a:lstStyle/>
          <a:p>
            <a:r>
              <a:rPr lang="da-DK" dirty="0"/>
              <a:t>Gennemført af YouGov på vegne af Medicinske Tidsskrifter</a:t>
            </a:r>
          </a:p>
          <a:p>
            <a:r>
              <a:rPr lang="da-DK"/>
              <a:t>Feltperiode: 07-07 - 03-08-2020</a:t>
            </a:r>
            <a:endParaRPr lang="da-DK" dirty="0"/>
          </a:p>
        </p:txBody>
      </p:sp>
      <p:sp>
        <p:nvSpPr>
          <p:cNvPr id="4" name="Report Title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/>
              <a:t>Kroniske tarmsygdomme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83627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Ca. hvor mange steroidkure har du fået for din(e) kroniske tarmsygdom(me)?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Får eller har tidligere fået steroidbehandling for kroniske tarmsygdomme (531)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Fik du steroidkure i forbindelse med påbegyndelse og/eller skift af behandling for din(e) kroniske tarmsygdom(me)? (Gerne flere svar)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Får eller har tidligere fået steroidbehandling for kroniske tarmsygdomme (531)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I hvilken grad har du oplevet bivirkninger i forbindelse med din(e) steroidbehandling(er) mod kronisk tarmsygdom?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Får eller har tidligere fået steroidbehandling for kroniske tarmsygdomme (531)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Vidste du, at der kan være sammenhæng mellem din kroniske tarmsygdom og andre følgesygdomme, såsom psoriasis, gigt og øjensygdomme?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Har du symptomer på en eller flere af følgende sygdomme? (Gerne flere svar)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Ca. hvor ofte oplever du følgende ubehageligheder?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symptomer på sygdommen 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Ca. hvor ofte oplever du følgende ubehageligheder? - Hududslæt/eksem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symptomer på sygdommen (214)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Ca. hvor ofte oplever du følgende ubehageligheder? - Smerter i dine led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symptomer på sygdommen (525)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Ca. hvor ofte oplever du følgende ubehageligheder? - Øjenproblemer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symptomer på sygdommen (193)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Har du fået en lægefaglig diagnose på følgende sygdom(me)?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symptomer på sygdommen 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Har du en kronisk tarmsygdom?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 (991)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Har du fået en lægefaglig diagnose på følgende sygdom(me)? - Psoriasis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symptomer på sygdommen (214)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Har du fået en lægefaglig diagnose på følgende sygdom(me)? - Gigt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symptomer på sygdommen (525)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Har du fået en lægefaglig diagnose på følgende sygdom(me)? - Øjensygdom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symptomer på sygdommen (193)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Hvor ofte tager du initiativ til at tale med din sygeplejerske eller læge om andre sygdomssymptomer end dem i dine tarme?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I hvilken grad føler du dig godt informeret om symptomer på evt. følgesygdomme, der kan forårsages af din(e) kroniske tarmsygdom(me)?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1" i="0">
                <a:latin typeface="Arial"/>
              </a:rPr>
              <a:t>I hvilket omfang sørger dine behandlere for at informere hinanden, læger og evt. specialister om din sygdom ved f.eks. at videresende informationer om din sygdom til hinanden?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I hvilken grad drøfter dine behandlere din sygdom/helbred med læger og evt. specialister?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I hvilken grad synes du, at lægen/hospitalet har taget hensyn til dig og din behandling under Covid-19 pandemien?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I hvilken grad synes du, der tages nok hensyn til tarmpatienter hos læger og på hospitaler i forbindelse med genåbningen af samfundet?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eller er pårørende til en med kronisk tarmsygdom (980)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I hvilken grad føler du, at du har overblik over din kroniske tarmsygdomme i relation til Covid-19, om hvorvidt du skal passe særligt på?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Er du pårørende til en med kronisk tarmsygdom?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ikke en kronisk tarmsygdom (18)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Bliver du behandlet på hospitalet eller derhjemme for din(e) kroniske tarmsygdom(me)?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I hvilken grad har du følt dig utryg ved at komme på hospitalerne på grund af risiko for Covid-19 smitte?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Bliver behandlet helt eller delvist på hospitalet (547)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Har du fravalgt ellers planlagte hospitalsbesøg på grund af Covid-19?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Bliver behandlet helt eller delvist på hospitalet (547)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Har hospitalet udsat dine konsultationer eller operationer på grund af Covid-19?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Bliver behandlet helt eller delvist på hospitalet (547)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Føler du dig generelt godt informeret om Covid-19 og din tarmsygdom? (f.eks. af din læge og sygeplejerske)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Har du været i kontakt med din læge eller hospitalet, om hvad du har skulle gøre under Covid-19 pandemien?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Føler sig generelt godt informeret om Covid-19 og sin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Ved du at nogle tarm-behandlinger kan foretages derhjemme?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Bliver kun behandlet på hospitalet (297)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Har du fået ændret behandlingen af din(e) kroniske tarmsygdom(me) i forbindelse med Covid-19?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Har Covid-19 påvirket din holdning til at blive behandlet på hospitalet eller derhjemme (når muligt)?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Bliver behandlet det pågældende sted (912)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Tarmsygdom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Varighed af tarmsygdom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Får du biologisk medicin for din(e) tarmsygdom(me)?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Hvordan oplever du, at din(e) kroniske tarmsygdom(me) er behandlet i dag? (Bemærk! Hvis flere kroniske tarmsygdomme bedes du angive for den mindst stabile)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Hvor længe har behandlingen af din(e) kroniske tarmsygdomme været stabil?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oplevet stabil behandling af kronisk tarmsygdom (405)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Kroniske tarmsygdomme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777600" y="5652000"/>
            <a:ext cx="10634400" cy="396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1000" b="1" i="0">
                <a:latin typeface="Arial"/>
              </a:rPr>
              <a:t>Får du, eller har du tidligere fået, steroidbehandling for din(e) kroniske tarmsygdomme?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600" y="6048000"/>
            <a:ext cx="10634400" cy="252000"/>
          </a:xfrm>
          <a:prstGeom prst="rect">
            <a:avLst/>
          </a:prstGeom>
          <a:noFill/>
        </p:spPr>
        <p:txBody>
          <a:bodyPr wrap="square" lIns="90000" tIns="46800" rIns="90000" bIns="46800" anchor="t">
            <a:noAutofit/>
          </a:bodyPr>
          <a:lstStyle/>
          <a:p>
            <a:pPr algn="l">
              <a:defRPr u="none">
                <a:solidFill>
                  <a:srgbClr val="595959"/>
                </a:solidFill>
              </a:defRPr>
            </a:pPr>
            <a:r>
              <a:rPr sz="900" b="0" i="0">
                <a:latin typeface="Arial"/>
              </a:rPr>
              <a:t>Base: Har en kronisk tarmsygdom (973)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777600" y="1476000"/>
          <a:ext cx="105156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YouGov Content">
  <a:themeElements>
    <a:clrScheme name="YouGov Colors 2020">
      <a:dk1>
        <a:srgbClr val="000000"/>
      </a:dk1>
      <a:lt1>
        <a:srgbClr val="FFFFFF"/>
      </a:lt1>
      <a:dk2>
        <a:srgbClr val="241D36"/>
      </a:dk2>
      <a:lt2>
        <a:srgbClr val="B3B5B3"/>
      </a:lt2>
      <a:accent1>
        <a:srgbClr val="7C64C3"/>
      </a:accent1>
      <a:accent2>
        <a:srgbClr val="F372A1"/>
      </a:accent2>
      <a:accent3>
        <a:srgbClr val="29CDCA"/>
      </a:accent3>
      <a:accent4>
        <a:srgbClr val="AE61C4"/>
      </a:accent4>
      <a:accent5>
        <a:srgbClr val="FF6352"/>
      </a:accent5>
      <a:accent6>
        <a:srgbClr val="00B7B4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rgbClr val="332C4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YouGov_PowerPoint_Template_2019_09_16.pptx" id="{883657CB-C8B7-4058-BBAC-C150D0376613}" vid="{C6CA93C2-A70E-4A33-B76F-4FE2E08B727C}"/>
    </a:ext>
  </a:extLst>
</a:theme>
</file>

<file path=ppt/theme/theme2.xml><?xml version="1.0" encoding="utf-8"?>
<a:theme xmlns:a="http://schemas.openxmlformats.org/drawingml/2006/main" name="Office Theme">
  <a:themeElements>
    <a:clrScheme name="YouGov Colors">
      <a:dk1>
        <a:srgbClr val="4D4C4D"/>
      </a:dk1>
      <a:lt1>
        <a:srgbClr val="B4B5B4"/>
      </a:lt1>
      <a:dk2>
        <a:srgbClr val="DA2C2D"/>
      </a:dk2>
      <a:lt2>
        <a:srgbClr val="B3B5B3"/>
      </a:lt2>
      <a:accent1>
        <a:srgbClr val="EC4079"/>
      </a:accent1>
      <a:accent2>
        <a:srgbClr val="9575CD"/>
      </a:accent2>
      <a:accent3>
        <a:srgbClr val="00BFA5"/>
      </a:accent3>
      <a:accent4>
        <a:srgbClr val="FFB74D"/>
      </a:accent4>
      <a:accent5>
        <a:srgbClr val="8797EB"/>
      </a:accent5>
      <a:accent6>
        <a:srgbClr val="B2E27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1029</Words>
  <Application>Microsoft Office PowerPoint</Application>
  <PresentationFormat>Widescreen</PresentationFormat>
  <Paragraphs>114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Raleway</vt:lpstr>
      <vt:lpstr>Trebuchet MS</vt:lpstr>
      <vt:lpstr>YouGov Content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  <vt:lpstr>Kroniske tarmsygdomme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2019-09-26T09:19:38Z</dcterms:created>
  <dcterms:modified xsi:type="dcterms:W3CDTF">2020-08-05T11:02:08Z</dcterms:modified>
</cp:coreProperties>
</file>